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20"/>
  </p:notesMasterIdLst>
  <p:sldIdLst>
    <p:sldId id="339" r:id="rId2"/>
    <p:sldId id="264" r:id="rId3"/>
    <p:sldId id="328" r:id="rId4"/>
    <p:sldId id="329" r:id="rId5"/>
    <p:sldId id="338" r:id="rId6"/>
    <p:sldId id="337" r:id="rId7"/>
    <p:sldId id="343" r:id="rId8"/>
    <p:sldId id="344" r:id="rId9"/>
    <p:sldId id="304" r:id="rId10"/>
    <p:sldId id="318" r:id="rId11"/>
    <p:sldId id="331" r:id="rId12"/>
    <p:sldId id="317" r:id="rId13"/>
    <p:sldId id="327" r:id="rId14"/>
    <p:sldId id="315" r:id="rId15"/>
    <p:sldId id="310" r:id="rId16"/>
    <p:sldId id="323" r:id="rId17"/>
    <p:sldId id="340" r:id="rId18"/>
    <p:sldId id="341" r:id="rId19"/>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ott Cotenoff" initials="SC" lastIdx="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19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3103" autoAdjust="0"/>
  </p:normalViewPr>
  <p:slideViewPr>
    <p:cSldViewPr>
      <p:cViewPr>
        <p:scale>
          <a:sx n="64" d="100"/>
          <a:sy n="64" d="100"/>
        </p:scale>
        <p:origin x="-960" y="-1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5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B5F359-3C46-4088-A6B5-2C9C7AB43623}" type="datetimeFigureOut">
              <a:rPr lang="en-US" smtClean="0"/>
              <a:t>11/2/2020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A277A6-017F-4577-9DD9-7BFA31101E11}" type="slidenum">
              <a:rPr lang="en-US" smtClean="0"/>
              <a:t>‹#›</a:t>
            </a:fld>
            <a:endParaRPr lang="en-US"/>
          </a:p>
        </p:txBody>
      </p:sp>
    </p:spTree>
    <p:extLst>
      <p:ext uri="{BB962C8B-B14F-4D97-AF65-F5344CB8AC3E}">
        <p14:creationId xmlns:p14="http://schemas.microsoft.com/office/powerpoint/2010/main" val="1290351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A277A6-017F-4577-9DD9-7BFA31101E11}" type="slidenum">
              <a:rPr lang="en-US" smtClean="0"/>
              <a:t>1</a:t>
            </a:fld>
            <a:endParaRPr lang="en-US"/>
          </a:p>
        </p:txBody>
      </p:sp>
    </p:spTree>
    <p:extLst>
      <p:ext uri="{BB962C8B-B14F-4D97-AF65-F5344CB8AC3E}">
        <p14:creationId xmlns:p14="http://schemas.microsoft.com/office/powerpoint/2010/main" val="2399130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Reference Upholding Org Values doc</a:t>
            </a:r>
          </a:p>
        </p:txBody>
      </p:sp>
      <p:sp>
        <p:nvSpPr>
          <p:cNvPr id="4" name="Slide Number Placeholder 3"/>
          <p:cNvSpPr>
            <a:spLocks noGrp="1"/>
          </p:cNvSpPr>
          <p:nvPr>
            <p:ph type="sldNum" sz="quarter" idx="10"/>
          </p:nvPr>
        </p:nvSpPr>
        <p:spPr/>
        <p:txBody>
          <a:bodyPr/>
          <a:lstStyle/>
          <a:p>
            <a:fld id="{3AA277A6-017F-4577-9DD9-7BFA31101E11}" type="slidenum">
              <a:rPr lang="en-US" smtClean="0"/>
              <a:t>2</a:t>
            </a:fld>
            <a:endParaRPr lang="en-US"/>
          </a:p>
        </p:txBody>
      </p:sp>
    </p:spTree>
    <p:extLst>
      <p:ext uri="{BB962C8B-B14F-4D97-AF65-F5344CB8AC3E}">
        <p14:creationId xmlns:p14="http://schemas.microsoft.com/office/powerpoint/2010/main" val="1949972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A277A6-017F-4577-9DD9-7BFA31101E11}" type="slidenum">
              <a:rPr lang="en-US" smtClean="0"/>
              <a:t>7</a:t>
            </a:fld>
            <a:endParaRPr lang="en-US"/>
          </a:p>
        </p:txBody>
      </p:sp>
    </p:spTree>
    <p:extLst>
      <p:ext uri="{BB962C8B-B14F-4D97-AF65-F5344CB8AC3E}">
        <p14:creationId xmlns:p14="http://schemas.microsoft.com/office/powerpoint/2010/main" val="2975724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A277A6-017F-4577-9DD9-7BFA31101E11}" type="slidenum">
              <a:rPr lang="en-US" smtClean="0"/>
              <a:t>8</a:t>
            </a:fld>
            <a:endParaRPr lang="en-US"/>
          </a:p>
        </p:txBody>
      </p:sp>
    </p:spTree>
    <p:extLst>
      <p:ext uri="{BB962C8B-B14F-4D97-AF65-F5344CB8AC3E}">
        <p14:creationId xmlns:p14="http://schemas.microsoft.com/office/powerpoint/2010/main" val="32457205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16" name="Picture 15" descr="LA_PPT_PRO.jpg"/>
          <p:cNvPicPr>
            <a:picLocks noChangeAspect="1"/>
          </p:cNvPicPr>
          <p:nvPr userDrawn="1"/>
        </p:nvPicPr>
        <p:blipFill rotWithShape="1">
          <a:blip r:embed="rId2" cstate="email">
            <a:extLst>
              <a:ext uri="{28A0092B-C50C-407E-A947-70E740481C1C}">
                <a14:useLocalDpi xmlns:a14="http://schemas.microsoft.com/office/drawing/2010/main" val="0"/>
              </a:ext>
            </a:extLst>
          </a:blip>
          <a:srcRect/>
          <a:stretch/>
        </p:blipFill>
        <p:spPr>
          <a:xfrm>
            <a:off x="3605028" y="436946"/>
            <a:ext cx="5134432" cy="2020874"/>
          </a:xfrm>
          <a:prstGeom prst="rect">
            <a:avLst/>
          </a:prstGeom>
        </p:spPr>
      </p:pic>
      <p:pic>
        <p:nvPicPr>
          <p:cNvPr id="14" name="Picture 13" descr="LA_PPT_PRO2.jpg"/>
          <p:cNvPicPr>
            <a:picLocks noChangeAspect="1"/>
          </p:cNvPicPr>
          <p:nvPr userDrawn="1"/>
        </p:nvPicPr>
        <p:blipFill rotWithShape="1">
          <a:blip r:embed="rId3" cstate="email">
            <a:extLst>
              <a:ext uri="{28A0092B-C50C-407E-A947-70E740481C1C}">
                <a14:useLocalDpi xmlns:a14="http://schemas.microsoft.com/office/drawing/2010/main" val="0"/>
              </a:ext>
            </a:extLst>
          </a:blip>
          <a:srcRect/>
          <a:stretch/>
        </p:blipFill>
        <p:spPr>
          <a:xfrm>
            <a:off x="362887" y="5276257"/>
            <a:ext cx="1859798" cy="1239694"/>
          </a:xfrm>
          <a:prstGeom prst="rect">
            <a:avLst/>
          </a:prstGeom>
        </p:spPr>
      </p:pic>
      <p:sp>
        <p:nvSpPr>
          <p:cNvPr id="2" name="Title 1"/>
          <p:cNvSpPr>
            <a:spLocks noGrp="1"/>
          </p:cNvSpPr>
          <p:nvPr>
            <p:ph type="ctrTitle" hasCustomPrompt="1"/>
          </p:nvPr>
        </p:nvSpPr>
        <p:spPr>
          <a:xfrm>
            <a:off x="388925" y="2144081"/>
            <a:ext cx="8001000" cy="1870358"/>
          </a:xfrm>
        </p:spPr>
        <p:txBody>
          <a:bodyPr anchor="b">
            <a:normAutofit/>
          </a:bodyPr>
          <a:lstStyle>
            <a:lvl1pPr algn="l">
              <a:defRPr sz="3400" b="1" i="1">
                <a:solidFill>
                  <a:schemeClr val="accent1"/>
                </a:solidFill>
                <a:latin typeface="Georgia"/>
                <a:cs typeface="Georgia"/>
              </a:defRPr>
            </a:lvl1pPr>
          </a:lstStyle>
          <a:p>
            <a:r>
              <a:rPr lang="en-US" dirty="0"/>
              <a:t>Title Goes Here</a:t>
            </a:r>
          </a:p>
        </p:txBody>
      </p:sp>
      <p:sp>
        <p:nvSpPr>
          <p:cNvPr id="3" name="Subtitle 2"/>
          <p:cNvSpPr>
            <a:spLocks noGrp="1"/>
          </p:cNvSpPr>
          <p:nvPr>
            <p:ph type="subTitle" idx="1" hasCustomPrompt="1"/>
          </p:nvPr>
        </p:nvSpPr>
        <p:spPr>
          <a:xfrm>
            <a:off x="388925" y="4123672"/>
            <a:ext cx="7315200" cy="1433197"/>
          </a:xfrm>
        </p:spPr>
        <p:txBody>
          <a:bodyPr>
            <a:normAutofit/>
          </a:bodyPr>
          <a:lstStyle>
            <a:lvl1pPr marL="0" indent="0" algn="l">
              <a:buNone/>
              <a:defRPr sz="1600" cap="all">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Subhead goes here</a:t>
            </a:r>
          </a:p>
        </p:txBody>
      </p:sp>
      <p:sp>
        <p:nvSpPr>
          <p:cNvPr id="9" name="Text Placeholder 8"/>
          <p:cNvSpPr>
            <a:spLocks noGrp="1"/>
          </p:cNvSpPr>
          <p:nvPr>
            <p:ph type="body" sz="quarter" idx="13" hasCustomPrompt="1"/>
          </p:nvPr>
        </p:nvSpPr>
        <p:spPr>
          <a:xfrm>
            <a:off x="388925" y="2799051"/>
            <a:ext cx="3411538" cy="478042"/>
          </a:xfrm>
        </p:spPr>
        <p:txBody>
          <a:bodyPr>
            <a:noAutofit/>
          </a:bodyPr>
          <a:lstStyle>
            <a:lvl1pPr marL="0" indent="0">
              <a:buNone/>
              <a:defRPr sz="1200" b="1">
                <a:solidFill>
                  <a:schemeClr val="tx2"/>
                </a:solidFill>
                <a:latin typeface="Arial"/>
                <a:cs typeface="Arial"/>
              </a:defRPr>
            </a:lvl1pPr>
            <a:lvl2pPr marL="457200" indent="0">
              <a:buNone/>
              <a:defRPr sz="1500" b="1">
                <a:latin typeface="Arial"/>
                <a:cs typeface="Arial"/>
              </a:defRPr>
            </a:lvl2pPr>
            <a:lvl3pPr marL="914400" indent="0">
              <a:buNone/>
              <a:defRPr sz="1500" b="1">
                <a:latin typeface="Arial"/>
                <a:cs typeface="Arial"/>
              </a:defRPr>
            </a:lvl3pPr>
            <a:lvl4pPr marL="1371600" indent="0">
              <a:buNone/>
              <a:defRPr sz="1500" b="1">
                <a:latin typeface="Arial"/>
                <a:cs typeface="Arial"/>
              </a:defRPr>
            </a:lvl4pPr>
            <a:lvl5pPr marL="1828800" indent="0">
              <a:buNone/>
              <a:defRPr sz="1500" b="1">
                <a:latin typeface="Arial"/>
                <a:cs typeface="Arial"/>
              </a:defRPr>
            </a:lvl5pPr>
          </a:lstStyle>
          <a:p>
            <a:pPr lvl="0"/>
            <a:r>
              <a:rPr lang="en-US" dirty="0"/>
              <a:t>January 21, 2015</a:t>
            </a:r>
          </a:p>
        </p:txBody>
      </p:sp>
      <p:sp>
        <p:nvSpPr>
          <p:cNvPr id="10" name="Text Placeholder 8"/>
          <p:cNvSpPr>
            <a:spLocks noGrp="1"/>
          </p:cNvSpPr>
          <p:nvPr>
            <p:ph type="body" sz="quarter" idx="14" hasCustomPrompt="1"/>
          </p:nvPr>
        </p:nvSpPr>
        <p:spPr>
          <a:xfrm>
            <a:off x="5594132" y="6190508"/>
            <a:ext cx="3411538" cy="478042"/>
          </a:xfrm>
        </p:spPr>
        <p:txBody>
          <a:bodyPr>
            <a:noAutofit/>
          </a:bodyPr>
          <a:lstStyle>
            <a:lvl1pPr marL="0" indent="0">
              <a:buNone/>
              <a:defRPr sz="1100" b="1">
                <a:solidFill>
                  <a:schemeClr val="tx2"/>
                </a:solidFill>
                <a:latin typeface="Arial"/>
                <a:cs typeface="Arial"/>
              </a:defRPr>
            </a:lvl1pPr>
            <a:lvl2pPr marL="457200" indent="0">
              <a:buNone/>
              <a:defRPr sz="1500" b="1">
                <a:latin typeface="Arial"/>
                <a:cs typeface="Arial"/>
              </a:defRPr>
            </a:lvl2pPr>
            <a:lvl3pPr marL="914400" indent="0">
              <a:buNone/>
              <a:defRPr sz="1500" b="1">
                <a:latin typeface="Arial"/>
                <a:cs typeface="Arial"/>
              </a:defRPr>
            </a:lvl3pPr>
            <a:lvl4pPr marL="1371600" indent="0">
              <a:buNone/>
              <a:defRPr sz="1500" b="1">
                <a:latin typeface="Arial"/>
                <a:cs typeface="Arial"/>
              </a:defRPr>
            </a:lvl4pPr>
            <a:lvl5pPr marL="1828800" indent="0">
              <a:buNone/>
              <a:defRPr sz="1500" b="1">
                <a:latin typeface="Arial"/>
                <a:cs typeface="Arial"/>
              </a:defRPr>
            </a:lvl5pPr>
          </a:lstStyle>
          <a:p>
            <a:pPr lvl="0"/>
            <a:r>
              <a:rPr lang="en-US" dirty="0"/>
              <a:t>Client Name 1, Client Name 2, Client Name 3</a:t>
            </a:r>
          </a:p>
        </p:txBody>
      </p:sp>
    </p:spTree>
    <p:extLst>
      <p:ext uri="{BB962C8B-B14F-4D97-AF65-F5344CB8AC3E}">
        <p14:creationId xmlns:p14="http://schemas.microsoft.com/office/powerpoint/2010/main" val="461174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pic>
        <p:nvPicPr>
          <p:cNvPr id="8" name="Picture 7" descr="LA_PPT_PRO7.jpg"/>
          <p:cNvPicPr>
            <a:picLocks noChangeAspect="1"/>
          </p:cNvPicPr>
          <p:nvPr userDrawn="1"/>
        </p:nvPicPr>
        <p:blipFill rotWithShape="1">
          <a:blip r:embed="rId2" cstate="email">
            <a:extLst>
              <a:ext uri="{28A0092B-C50C-407E-A947-70E740481C1C}">
                <a14:useLocalDpi xmlns:a14="http://schemas.microsoft.com/office/drawing/2010/main" val="0"/>
              </a:ext>
            </a:extLst>
          </a:blip>
          <a:srcRect/>
          <a:stretch/>
        </p:blipFill>
        <p:spPr>
          <a:xfrm>
            <a:off x="229136" y="259437"/>
            <a:ext cx="8687158" cy="300400"/>
          </a:xfrm>
          <a:prstGeom prst="rect">
            <a:avLst/>
          </a:prstGeom>
        </p:spPr>
      </p:pic>
      <p:sp>
        <p:nvSpPr>
          <p:cNvPr id="5" name="Footer Placeholder 4"/>
          <p:cNvSpPr>
            <a:spLocks noGrp="1"/>
          </p:cNvSpPr>
          <p:nvPr>
            <p:ph type="ftr" sz="quarter" idx="11"/>
          </p:nvPr>
        </p:nvSpPr>
        <p:spPr>
          <a:xfrm>
            <a:off x="229134" y="6314480"/>
            <a:ext cx="3504665" cy="365125"/>
          </a:xfrm>
        </p:spPr>
        <p:txBody>
          <a:bodyPr/>
          <a:lstStyle>
            <a:lvl1pPr>
              <a:defRPr sz="800" b="1">
                <a:solidFill>
                  <a:schemeClr val="tx2"/>
                </a:solidFill>
              </a:defRPr>
            </a:lvl1pPr>
          </a:lstStyle>
          <a:p>
            <a:pPr algn="l"/>
            <a:r>
              <a:rPr lang="en-US">
                <a:solidFill>
                  <a:srgbClr val="656567"/>
                </a:solidFill>
              </a:rPr>
              <a:t>JaxCareConnect: July 2020 Update </a:t>
            </a:r>
            <a:endParaRPr lang="en-US" dirty="0">
              <a:solidFill>
                <a:srgbClr val="656567"/>
              </a:solidFill>
            </a:endParaRPr>
          </a:p>
        </p:txBody>
      </p:sp>
      <p:sp>
        <p:nvSpPr>
          <p:cNvPr id="6" name="Slide Number Placeholder 5"/>
          <p:cNvSpPr>
            <a:spLocks noGrp="1"/>
          </p:cNvSpPr>
          <p:nvPr>
            <p:ph type="sldNum" sz="quarter" idx="12"/>
          </p:nvPr>
        </p:nvSpPr>
        <p:spPr>
          <a:xfrm>
            <a:off x="6776480" y="6314480"/>
            <a:ext cx="2133600" cy="365125"/>
          </a:xfrm>
        </p:spPr>
        <p:txBody>
          <a:bodyPr/>
          <a:lstStyle>
            <a:lvl1pPr>
              <a:defRPr sz="800" b="1">
                <a:solidFill>
                  <a:schemeClr val="tx2"/>
                </a:solidFill>
              </a:defRPr>
            </a:lvl1pPr>
          </a:lstStyle>
          <a:p>
            <a:r>
              <a:rPr lang="en-US">
                <a:solidFill>
                  <a:srgbClr val="656567"/>
                </a:solidFill>
              </a:rPr>
              <a:t>Page </a:t>
            </a:r>
            <a:fld id="{D92D2A80-12C2-4849-9F83-D65CB3932026}" type="slidenum">
              <a:rPr lang="en-US" smtClean="0">
                <a:solidFill>
                  <a:srgbClr val="656567"/>
                </a:solidFill>
              </a:rPr>
              <a:pPr/>
              <a:t>‹#›</a:t>
            </a:fld>
            <a:endParaRPr lang="en-US" dirty="0">
              <a:solidFill>
                <a:srgbClr val="656567"/>
              </a:solidFill>
            </a:endParaRPr>
          </a:p>
        </p:txBody>
      </p:sp>
      <p:sp>
        <p:nvSpPr>
          <p:cNvPr id="11" name="Title 1"/>
          <p:cNvSpPr>
            <a:spLocks noGrp="1"/>
          </p:cNvSpPr>
          <p:nvPr>
            <p:ph type="ctrTitle" hasCustomPrompt="1"/>
          </p:nvPr>
        </p:nvSpPr>
        <p:spPr>
          <a:xfrm>
            <a:off x="559870" y="703689"/>
            <a:ext cx="8254457" cy="501238"/>
          </a:xfrm>
        </p:spPr>
        <p:txBody>
          <a:bodyPr anchor="t">
            <a:normAutofit/>
          </a:bodyPr>
          <a:lstStyle>
            <a:lvl1pPr algn="l">
              <a:lnSpc>
                <a:spcPct val="100000"/>
              </a:lnSpc>
              <a:defRPr sz="2200" b="1" i="1">
                <a:solidFill>
                  <a:schemeClr val="accent1"/>
                </a:solidFill>
                <a:latin typeface="Georgia"/>
                <a:cs typeface="Georgia"/>
              </a:defRPr>
            </a:lvl1pPr>
          </a:lstStyle>
          <a:p>
            <a:r>
              <a:rPr lang="en-US" dirty="0"/>
              <a:t>Basic Header</a:t>
            </a:r>
          </a:p>
        </p:txBody>
      </p:sp>
      <p:cxnSp>
        <p:nvCxnSpPr>
          <p:cNvPr id="13" name="Straight Connector 12"/>
          <p:cNvCxnSpPr/>
          <p:nvPr userDrawn="1"/>
        </p:nvCxnSpPr>
        <p:spPr>
          <a:xfrm>
            <a:off x="318567" y="6285998"/>
            <a:ext cx="8495760" cy="0"/>
          </a:xfrm>
          <a:prstGeom prst="line">
            <a:avLst/>
          </a:prstGeom>
          <a:ln w="1270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9" name="Content Placeholder 2"/>
          <p:cNvSpPr>
            <a:spLocks noGrp="1"/>
          </p:cNvSpPr>
          <p:nvPr>
            <p:ph idx="1" hasCustomPrompt="1"/>
          </p:nvPr>
        </p:nvSpPr>
        <p:spPr>
          <a:xfrm>
            <a:off x="559870" y="1348780"/>
            <a:ext cx="8236169" cy="4495370"/>
          </a:xfrm>
        </p:spPr>
        <p:txBody>
          <a:bodyPr>
            <a:noAutofit/>
          </a:bodyPr>
          <a:lstStyle>
            <a:lvl1pPr marL="182563" indent="-182563">
              <a:spcBef>
                <a:spcPts val="0"/>
              </a:spcBef>
              <a:buFont typeface="Wingdings" panose="05000000000000000000" pitchFamily="2" charset="2"/>
              <a:buChar char="§"/>
              <a:defRPr sz="2000" baseline="0"/>
            </a:lvl1pPr>
            <a:lvl2pPr marL="461963" indent="-182563">
              <a:defRPr sz="2000"/>
            </a:lvl2pPr>
            <a:lvl3pPr marL="688975" indent="-227013">
              <a:defRPr sz="2000"/>
            </a:lvl3pPr>
            <a:lvl4pPr marL="914400" indent="-182563">
              <a:defRPr sz="2000"/>
            </a:lvl4pPr>
            <a:lvl5pPr marL="1085850" indent="-182563">
              <a:defRPr sz="20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Tree>
    <p:extLst>
      <p:ext uri="{BB962C8B-B14F-4D97-AF65-F5344CB8AC3E}">
        <p14:creationId xmlns:p14="http://schemas.microsoft.com/office/powerpoint/2010/main" val="294509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pic>
        <p:nvPicPr>
          <p:cNvPr id="9" name="Picture 8" descr="LA_PPT_PRO13.jpg"/>
          <p:cNvPicPr>
            <a:picLocks noChangeAspect="1"/>
          </p:cNvPicPr>
          <p:nvPr userDrawn="1"/>
        </p:nvPicPr>
        <p:blipFill rotWithShape="1">
          <a:blip r:embed="rId2" cstate="email">
            <a:extLst>
              <a:ext uri="{28A0092B-C50C-407E-A947-70E740481C1C}">
                <a14:useLocalDpi xmlns:a14="http://schemas.microsoft.com/office/drawing/2010/main" val="0"/>
              </a:ext>
            </a:extLst>
          </a:blip>
          <a:srcRect/>
          <a:stretch/>
        </p:blipFill>
        <p:spPr>
          <a:xfrm>
            <a:off x="235349" y="1169794"/>
            <a:ext cx="8674732" cy="182007"/>
          </a:xfrm>
          <a:prstGeom prst="rect">
            <a:avLst/>
          </a:prstGeom>
        </p:spPr>
      </p:pic>
      <p:sp>
        <p:nvSpPr>
          <p:cNvPr id="5" name="Footer Placeholder 4"/>
          <p:cNvSpPr>
            <a:spLocks noGrp="1"/>
          </p:cNvSpPr>
          <p:nvPr>
            <p:ph type="ftr" sz="quarter" idx="11"/>
          </p:nvPr>
        </p:nvSpPr>
        <p:spPr>
          <a:xfrm>
            <a:off x="229135" y="6314480"/>
            <a:ext cx="2895600" cy="365125"/>
          </a:xfrm>
        </p:spPr>
        <p:txBody>
          <a:bodyPr/>
          <a:lstStyle>
            <a:lvl1pPr>
              <a:defRPr sz="800" b="1">
                <a:solidFill>
                  <a:schemeClr val="tx2"/>
                </a:solidFill>
              </a:defRPr>
            </a:lvl1pPr>
          </a:lstStyle>
          <a:p>
            <a:pPr algn="l"/>
            <a:r>
              <a:rPr lang="en-US">
                <a:solidFill>
                  <a:srgbClr val="656567"/>
                </a:solidFill>
              </a:rPr>
              <a:t>JaxCareConnect: July 2020 Update </a:t>
            </a:r>
            <a:endParaRPr lang="en-US" dirty="0">
              <a:solidFill>
                <a:srgbClr val="656567"/>
              </a:solidFill>
            </a:endParaRPr>
          </a:p>
        </p:txBody>
      </p:sp>
      <p:sp>
        <p:nvSpPr>
          <p:cNvPr id="6" name="Slide Number Placeholder 5"/>
          <p:cNvSpPr>
            <a:spLocks noGrp="1"/>
          </p:cNvSpPr>
          <p:nvPr>
            <p:ph type="sldNum" sz="quarter" idx="12"/>
          </p:nvPr>
        </p:nvSpPr>
        <p:spPr>
          <a:xfrm>
            <a:off x="6776480" y="6314480"/>
            <a:ext cx="2133600" cy="365125"/>
          </a:xfrm>
        </p:spPr>
        <p:txBody>
          <a:bodyPr/>
          <a:lstStyle>
            <a:lvl1pPr>
              <a:defRPr sz="800" b="1">
                <a:solidFill>
                  <a:schemeClr val="tx2"/>
                </a:solidFill>
              </a:defRPr>
            </a:lvl1pPr>
          </a:lstStyle>
          <a:p>
            <a:r>
              <a:rPr lang="en-US">
                <a:solidFill>
                  <a:srgbClr val="656567"/>
                </a:solidFill>
              </a:rPr>
              <a:t>Page </a:t>
            </a:r>
            <a:fld id="{D92D2A80-12C2-4849-9F83-D65CB3932026}" type="slidenum">
              <a:rPr lang="en-US" smtClean="0">
                <a:solidFill>
                  <a:srgbClr val="656567"/>
                </a:solidFill>
              </a:rPr>
              <a:pPr/>
              <a:t>‹#›</a:t>
            </a:fld>
            <a:endParaRPr lang="en-US" dirty="0">
              <a:solidFill>
                <a:srgbClr val="656567"/>
              </a:solidFill>
            </a:endParaRPr>
          </a:p>
        </p:txBody>
      </p:sp>
      <p:sp>
        <p:nvSpPr>
          <p:cNvPr id="11" name="Title 1"/>
          <p:cNvSpPr>
            <a:spLocks noGrp="1"/>
          </p:cNvSpPr>
          <p:nvPr>
            <p:ph type="ctrTitle" hasCustomPrompt="1"/>
          </p:nvPr>
        </p:nvSpPr>
        <p:spPr>
          <a:xfrm>
            <a:off x="444772" y="191164"/>
            <a:ext cx="8254457" cy="518873"/>
          </a:xfrm>
        </p:spPr>
        <p:txBody>
          <a:bodyPr anchor="b">
            <a:normAutofit/>
          </a:bodyPr>
          <a:lstStyle>
            <a:lvl1pPr algn="ctr">
              <a:lnSpc>
                <a:spcPct val="100000"/>
              </a:lnSpc>
              <a:defRPr sz="2800" b="0" i="1">
                <a:solidFill>
                  <a:schemeClr val="accent1"/>
                </a:solidFill>
                <a:latin typeface="Georgia"/>
                <a:cs typeface="Georgia"/>
              </a:defRPr>
            </a:lvl1pPr>
          </a:lstStyle>
          <a:p>
            <a:r>
              <a:rPr lang="en-US" dirty="0"/>
              <a:t>Table Title</a:t>
            </a:r>
          </a:p>
        </p:txBody>
      </p:sp>
      <p:cxnSp>
        <p:nvCxnSpPr>
          <p:cNvPr id="13" name="Straight Connector 12"/>
          <p:cNvCxnSpPr/>
          <p:nvPr userDrawn="1"/>
        </p:nvCxnSpPr>
        <p:spPr>
          <a:xfrm>
            <a:off x="318567" y="6285998"/>
            <a:ext cx="8495760" cy="0"/>
          </a:xfrm>
          <a:prstGeom prst="line">
            <a:avLst/>
          </a:prstGeom>
          <a:ln w="1270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10" name="Subtitle 2"/>
          <p:cNvSpPr>
            <a:spLocks noGrp="1"/>
          </p:cNvSpPr>
          <p:nvPr>
            <p:ph type="subTitle" idx="13" hasCustomPrompt="1"/>
          </p:nvPr>
        </p:nvSpPr>
        <p:spPr>
          <a:xfrm>
            <a:off x="552785" y="771294"/>
            <a:ext cx="8050120" cy="430307"/>
          </a:xfrm>
        </p:spPr>
        <p:txBody>
          <a:bodyPr>
            <a:normAutofit/>
          </a:bodyPr>
          <a:lstStyle>
            <a:lvl1pPr marL="0" indent="0" algn="ctr">
              <a:buNone/>
              <a:defRPr sz="1300" cap="none" spc="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Here</a:t>
            </a:r>
          </a:p>
        </p:txBody>
      </p:sp>
      <p:sp>
        <p:nvSpPr>
          <p:cNvPr id="4" name="Table Placeholder 3"/>
          <p:cNvSpPr>
            <a:spLocks noGrp="1"/>
          </p:cNvSpPr>
          <p:nvPr>
            <p:ph type="tbl" sz="quarter" idx="14"/>
          </p:nvPr>
        </p:nvSpPr>
        <p:spPr>
          <a:xfrm>
            <a:off x="658368" y="2484439"/>
            <a:ext cx="7827264" cy="2148840"/>
          </a:xfrm>
        </p:spPr>
        <p:txBody>
          <a:bodyPr/>
          <a:lstStyle/>
          <a:p>
            <a:endParaRPr lang="en-US"/>
          </a:p>
        </p:txBody>
      </p:sp>
    </p:spTree>
    <p:extLst>
      <p:ext uri="{BB962C8B-B14F-4D97-AF65-F5344CB8AC3E}">
        <p14:creationId xmlns:p14="http://schemas.microsoft.com/office/powerpoint/2010/main" val="3372889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pic>
        <p:nvPicPr>
          <p:cNvPr id="9" name="Picture 8" descr="LA_PPT_PRO13.jpg"/>
          <p:cNvPicPr>
            <a:picLocks noChangeAspect="1"/>
          </p:cNvPicPr>
          <p:nvPr userDrawn="1"/>
        </p:nvPicPr>
        <p:blipFill rotWithShape="1">
          <a:blip r:embed="rId2" cstate="email">
            <a:extLst>
              <a:ext uri="{28A0092B-C50C-407E-A947-70E740481C1C}">
                <a14:useLocalDpi xmlns:a14="http://schemas.microsoft.com/office/drawing/2010/main" val="0"/>
              </a:ext>
            </a:extLst>
          </a:blip>
          <a:srcRect/>
          <a:stretch/>
        </p:blipFill>
        <p:spPr>
          <a:xfrm>
            <a:off x="235349" y="1169794"/>
            <a:ext cx="8674732" cy="182007"/>
          </a:xfrm>
          <a:prstGeom prst="rect">
            <a:avLst/>
          </a:prstGeom>
        </p:spPr>
      </p:pic>
      <p:sp>
        <p:nvSpPr>
          <p:cNvPr id="5" name="Footer Placeholder 4"/>
          <p:cNvSpPr>
            <a:spLocks noGrp="1"/>
          </p:cNvSpPr>
          <p:nvPr>
            <p:ph type="ftr" sz="quarter" idx="11"/>
          </p:nvPr>
        </p:nvSpPr>
        <p:spPr>
          <a:xfrm>
            <a:off x="229135" y="6314480"/>
            <a:ext cx="2895600" cy="365125"/>
          </a:xfrm>
        </p:spPr>
        <p:txBody>
          <a:bodyPr/>
          <a:lstStyle>
            <a:lvl1pPr>
              <a:defRPr sz="800" b="1">
                <a:solidFill>
                  <a:schemeClr val="tx2"/>
                </a:solidFill>
              </a:defRPr>
            </a:lvl1pPr>
          </a:lstStyle>
          <a:p>
            <a:pPr algn="l"/>
            <a:r>
              <a:rPr lang="en-US">
                <a:solidFill>
                  <a:srgbClr val="656567"/>
                </a:solidFill>
              </a:rPr>
              <a:t>JaxCareConnect: July 2020 Update </a:t>
            </a:r>
            <a:endParaRPr lang="en-US" dirty="0">
              <a:solidFill>
                <a:srgbClr val="656567"/>
              </a:solidFill>
            </a:endParaRPr>
          </a:p>
        </p:txBody>
      </p:sp>
      <p:sp>
        <p:nvSpPr>
          <p:cNvPr id="6" name="Slide Number Placeholder 5"/>
          <p:cNvSpPr>
            <a:spLocks noGrp="1"/>
          </p:cNvSpPr>
          <p:nvPr>
            <p:ph type="sldNum" sz="quarter" idx="12"/>
          </p:nvPr>
        </p:nvSpPr>
        <p:spPr>
          <a:xfrm>
            <a:off x="6776480" y="6314480"/>
            <a:ext cx="2133600" cy="365125"/>
          </a:xfrm>
        </p:spPr>
        <p:txBody>
          <a:bodyPr/>
          <a:lstStyle>
            <a:lvl1pPr>
              <a:defRPr sz="800" b="1">
                <a:solidFill>
                  <a:schemeClr val="tx2"/>
                </a:solidFill>
              </a:defRPr>
            </a:lvl1pPr>
          </a:lstStyle>
          <a:p>
            <a:r>
              <a:rPr lang="en-US">
                <a:solidFill>
                  <a:srgbClr val="656567"/>
                </a:solidFill>
              </a:rPr>
              <a:t>Page </a:t>
            </a:r>
            <a:fld id="{D92D2A80-12C2-4849-9F83-D65CB3932026}" type="slidenum">
              <a:rPr lang="en-US" smtClean="0">
                <a:solidFill>
                  <a:srgbClr val="656567"/>
                </a:solidFill>
              </a:rPr>
              <a:pPr/>
              <a:t>‹#›</a:t>
            </a:fld>
            <a:endParaRPr lang="en-US" dirty="0">
              <a:solidFill>
                <a:srgbClr val="656567"/>
              </a:solidFill>
            </a:endParaRPr>
          </a:p>
        </p:txBody>
      </p:sp>
      <p:sp>
        <p:nvSpPr>
          <p:cNvPr id="11" name="Title 1"/>
          <p:cNvSpPr>
            <a:spLocks noGrp="1"/>
          </p:cNvSpPr>
          <p:nvPr>
            <p:ph type="ctrTitle" hasCustomPrompt="1"/>
          </p:nvPr>
        </p:nvSpPr>
        <p:spPr>
          <a:xfrm>
            <a:off x="444772" y="191164"/>
            <a:ext cx="8254457" cy="518873"/>
          </a:xfrm>
        </p:spPr>
        <p:txBody>
          <a:bodyPr anchor="b">
            <a:normAutofit/>
          </a:bodyPr>
          <a:lstStyle>
            <a:lvl1pPr algn="ctr">
              <a:lnSpc>
                <a:spcPct val="100000"/>
              </a:lnSpc>
              <a:defRPr sz="2800" b="0" i="1">
                <a:solidFill>
                  <a:schemeClr val="accent1"/>
                </a:solidFill>
                <a:latin typeface="Georgia"/>
                <a:cs typeface="Georgia"/>
              </a:defRPr>
            </a:lvl1pPr>
          </a:lstStyle>
          <a:p>
            <a:r>
              <a:rPr lang="en-US" dirty="0"/>
              <a:t>Exhibit 1</a:t>
            </a:r>
          </a:p>
        </p:txBody>
      </p:sp>
      <p:cxnSp>
        <p:nvCxnSpPr>
          <p:cNvPr id="13" name="Straight Connector 12"/>
          <p:cNvCxnSpPr/>
          <p:nvPr userDrawn="1"/>
        </p:nvCxnSpPr>
        <p:spPr>
          <a:xfrm>
            <a:off x="318567" y="6285998"/>
            <a:ext cx="8495760" cy="0"/>
          </a:xfrm>
          <a:prstGeom prst="line">
            <a:avLst/>
          </a:prstGeom>
          <a:ln w="1270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10" name="Subtitle 2"/>
          <p:cNvSpPr>
            <a:spLocks noGrp="1"/>
          </p:cNvSpPr>
          <p:nvPr>
            <p:ph type="subTitle" idx="13" hasCustomPrompt="1"/>
          </p:nvPr>
        </p:nvSpPr>
        <p:spPr>
          <a:xfrm>
            <a:off x="552785" y="771294"/>
            <a:ext cx="8050120" cy="430307"/>
          </a:xfrm>
        </p:spPr>
        <p:txBody>
          <a:bodyPr>
            <a:normAutofit/>
          </a:bodyPr>
          <a:lstStyle>
            <a:lvl1pPr marL="0" indent="0" algn="ctr">
              <a:buNone/>
              <a:defRPr sz="1300" cap="none" spc="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Effective organizations demonstrate strength in five key areas</a:t>
            </a:r>
          </a:p>
        </p:txBody>
      </p:sp>
      <p:sp>
        <p:nvSpPr>
          <p:cNvPr id="7" name="Chart Placeholder 6"/>
          <p:cNvSpPr>
            <a:spLocks noGrp="1"/>
          </p:cNvSpPr>
          <p:nvPr>
            <p:ph type="chart" sz="quarter" idx="14"/>
          </p:nvPr>
        </p:nvSpPr>
        <p:spPr>
          <a:xfrm>
            <a:off x="2728119" y="1501775"/>
            <a:ext cx="3687763" cy="3208338"/>
          </a:xfrm>
        </p:spPr>
        <p:txBody>
          <a:bodyPr/>
          <a:lstStyle/>
          <a:p>
            <a:endParaRPr lang="en-US"/>
          </a:p>
        </p:txBody>
      </p:sp>
      <p:sp>
        <p:nvSpPr>
          <p:cNvPr id="19" name="Text Placeholder 18"/>
          <p:cNvSpPr>
            <a:spLocks noGrp="1"/>
          </p:cNvSpPr>
          <p:nvPr>
            <p:ph type="body" sz="quarter" idx="15" hasCustomPrompt="1"/>
          </p:nvPr>
        </p:nvSpPr>
        <p:spPr>
          <a:xfrm>
            <a:off x="955879" y="2112722"/>
            <a:ext cx="2168856" cy="1343025"/>
          </a:xfrm>
        </p:spPr>
        <p:txBody>
          <a:bodyPr>
            <a:noAutofit/>
          </a:bodyPr>
          <a:lstStyle>
            <a:lvl1pPr marL="244475" indent="-244475">
              <a:spcBef>
                <a:spcPts val="0"/>
              </a:spcBef>
              <a:spcAft>
                <a:spcPts val="1300"/>
              </a:spcAft>
              <a:buNone/>
              <a:defRPr sz="1400" b="1">
                <a:solidFill>
                  <a:schemeClr val="accent3"/>
                </a:solidFill>
              </a:defRPr>
            </a:lvl1pPr>
            <a:lvl2pPr marL="60325" indent="-60325">
              <a:lnSpc>
                <a:spcPts val="1600"/>
              </a:lnSpc>
              <a:spcBef>
                <a:spcPts val="200"/>
              </a:spcBef>
              <a:buFont typeface="Arial"/>
              <a:buChar char="•"/>
              <a:defRPr sz="1100">
                <a:solidFill>
                  <a:schemeClr val="tx2"/>
                </a:solidFill>
              </a:defRPr>
            </a:lvl2pPr>
          </a:lstStyle>
          <a:p>
            <a:pPr lvl="0"/>
            <a:r>
              <a:rPr lang="en-US" dirty="0"/>
              <a:t>1. Click to edit Master text styles</a:t>
            </a:r>
          </a:p>
          <a:p>
            <a:pPr lvl="1"/>
            <a:r>
              <a:rPr lang="en-US" dirty="0"/>
              <a:t>Second level</a:t>
            </a:r>
          </a:p>
        </p:txBody>
      </p:sp>
      <p:sp>
        <p:nvSpPr>
          <p:cNvPr id="21" name="Text Placeholder 18"/>
          <p:cNvSpPr>
            <a:spLocks noGrp="1"/>
          </p:cNvSpPr>
          <p:nvPr>
            <p:ph type="body" sz="quarter" idx="16" hasCustomPrompt="1"/>
          </p:nvPr>
        </p:nvSpPr>
        <p:spPr>
          <a:xfrm>
            <a:off x="6400155" y="2112722"/>
            <a:ext cx="2168856" cy="1343025"/>
          </a:xfrm>
        </p:spPr>
        <p:txBody>
          <a:bodyPr>
            <a:noAutofit/>
          </a:bodyPr>
          <a:lstStyle>
            <a:lvl1pPr marL="244475" indent="-244475">
              <a:spcBef>
                <a:spcPts val="0"/>
              </a:spcBef>
              <a:spcAft>
                <a:spcPts val="1300"/>
              </a:spcAft>
              <a:buNone/>
              <a:defRPr sz="1400" b="1">
                <a:solidFill>
                  <a:schemeClr val="accent2"/>
                </a:solidFill>
              </a:defRPr>
            </a:lvl1pPr>
            <a:lvl2pPr marL="60325" indent="-60325">
              <a:lnSpc>
                <a:spcPts val="1600"/>
              </a:lnSpc>
              <a:spcBef>
                <a:spcPts val="200"/>
              </a:spcBef>
              <a:buFont typeface="Arial"/>
              <a:buChar char="•"/>
              <a:defRPr sz="1100">
                <a:solidFill>
                  <a:schemeClr val="tx2"/>
                </a:solidFill>
              </a:defRPr>
            </a:lvl2pPr>
          </a:lstStyle>
          <a:p>
            <a:pPr lvl="0"/>
            <a:r>
              <a:rPr lang="en-US" dirty="0"/>
              <a:t>2. Click to edit Master text styles</a:t>
            </a:r>
          </a:p>
          <a:p>
            <a:pPr lvl="1"/>
            <a:r>
              <a:rPr lang="en-US" dirty="0"/>
              <a:t>Second level</a:t>
            </a:r>
          </a:p>
        </p:txBody>
      </p:sp>
      <p:sp>
        <p:nvSpPr>
          <p:cNvPr id="22" name="Text Placeholder 18"/>
          <p:cNvSpPr>
            <a:spLocks noGrp="1"/>
          </p:cNvSpPr>
          <p:nvPr>
            <p:ph type="body" sz="quarter" idx="17" hasCustomPrompt="1"/>
          </p:nvPr>
        </p:nvSpPr>
        <p:spPr>
          <a:xfrm>
            <a:off x="6400155" y="4042059"/>
            <a:ext cx="2168856" cy="1343025"/>
          </a:xfrm>
        </p:spPr>
        <p:txBody>
          <a:bodyPr>
            <a:noAutofit/>
          </a:bodyPr>
          <a:lstStyle>
            <a:lvl1pPr marL="244475" indent="-244475">
              <a:spcBef>
                <a:spcPts val="0"/>
              </a:spcBef>
              <a:spcAft>
                <a:spcPts val="1300"/>
              </a:spcAft>
              <a:buNone/>
              <a:defRPr sz="1400" b="1">
                <a:solidFill>
                  <a:schemeClr val="accent1"/>
                </a:solidFill>
              </a:defRPr>
            </a:lvl1pPr>
            <a:lvl2pPr marL="60325" indent="-60325">
              <a:lnSpc>
                <a:spcPts val="1600"/>
              </a:lnSpc>
              <a:spcBef>
                <a:spcPts val="200"/>
              </a:spcBef>
              <a:buFont typeface="Arial"/>
              <a:buChar char="•"/>
              <a:defRPr sz="1100">
                <a:solidFill>
                  <a:schemeClr val="tx2"/>
                </a:solidFill>
              </a:defRPr>
            </a:lvl2pPr>
          </a:lstStyle>
          <a:p>
            <a:pPr lvl="0"/>
            <a:r>
              <a:rPr lang="en-US" dirty="0"/>
              <a:t>3. Click to edit Master text styles</a:t>
            </a:r>
          </a:p>
          <a:p>
            <a:pPr lvl="1"/>
            <a:r>
              <a:rPr lang="en-US" dirty="0"/>
              <a:t>Second level</a:t>
            </a:r>
          </a:p>
        </p:txBody>
      </p:sp>
      <p:sp>
        <p:nvSpPr>
          <p:cNvPr id="23" name="Text Placeholder 18"/>
          <p:cNvSpPr>
            <a:spLocks noGrp="1"/>
          </p:cNvSpPr>
          <p:nvPr>
            <p:ph type="body" sz="quarter" idx="18" hasCustomPrompt="1"/>
          </p:nvPr>
        </p:nvSpPr>
        <p:spPr>
          <a:xfrm>
            <a:off x="955879" y="4042059"/>
            <a:ext cx="2168856" cy="1343025"/>
          </a:xfrm>
        </p:spPr>
        <p:txBody>
          <a:bodyPr>
            <a:noAutofit/>
          </a:bodyPr>
          <a:lstStyle>
            <a:lvl1pPr marL="244475" indent="-244475">
              <a:spcBef>
                <a:spcPts val="0"/>
              </a:spcBef>
              <a:spcAft>
                <a:spcPts val="1300"/>
              </a:spcAft>
              <a:buNone/>
              <a:defRPr sz="1400" b="1">
                <a:solidFill>
                  <a:schemeClr val="tx2"/>
                </a:solidFill>
              </a:defRPr>
            </a:lvl1pPr>
            <a:lvl2pPr marL="60325" indent="-60325">
              <a:lnSpc>
                <a:spcPts val="1600"/>
              </a:lnSpc>
              <a:spcBef>
                <a:spcPts val="200"/>
              </a:spcBef>
              <a:buFont typeface="Arial"/>
              <a:buChar char="•"/>
              <a:defRPr sz="1100">
                <a:solidFill>
                  <a:schemeClr val="tx2"/>
                </a:solidFill>
              </a:defRPr>
            </a:lvl2pPr>
          </a:lstStyle>
          <a:p>
            <a:pPr lvl="0"/>
            <a:r>
              <a:rPr lang="en-US" dirty="0"/>
              <a:t>4. Click to edit Master text styles</a:t>
            </a:r>
          </a:p>
          <a:p>
            <a:pPr lvl="1"/>
            <a:r>
              <a:rPr lang="en-US" dirty="0"/>
              <a:t>Second level</a:t>
            </a:r>
          </a:p>
        </p:txBody>
      </p:sp>
      <p:sp>
        <p:nvSpPr>
          <p:cNvPr id="24" name="Text Placeholder 18"/>
          <p:cNvSpPr>
            <a:spLocks noGrp="1"/>
          </p:cNvSpPr>
          <p:nvPr>
            <p:ph type="body" sz="quarter" idx="19" hasCustomPrompt="1"/>
          </p:nvPr>
        </p:nvSpPr>
        <p:spPr>
          <a:xfrm>
            <a:off x="3972323" y="4808652"/>
            <a:ext cx="2168856" cy="1343025"/>
          </a:xfrm>
        </p:spPr>
        <p:txBody>
          <a:bodyPr>
            <a:noAutofit/>
          </a:bodyPr>
          <a:lstStyle>
            <a:lvl1pPr marL="244475" indent="-244475">
              <a:spcBef>
                <a:spcPts val="0"/>
              </a:spcBef>
              <a:spcAft>
                <a:spcPts val="1300"/>
              </a:spcAft>
              <a:buNone/>
              <a:defRPr sz="1400" b="1">
                <a:solidFill>
                  <a:schemeClr val="accent6">
                    <a:lumMod val="40000"/>
                    <a:lumOff val="60000"/>
                  </a:schemeClr>
                </a:solidFill>
              </a:defRPr>
            </a:lvl1pPr>
            <a:lvl2pPr marL="60325" indent="-60325">
              <a:lnSpc>
                <a:spcPts val="1600"/>
              </a:lnSpc>
              <a:spcBef>
                <a:spcPts val="200"/>
              </a:spcBef>
              <a:buFont typeface="Arial"/>
              <a:buChar char="•"/>
              <a:defRPr sz="1100">
                <a:solidFill>
                  <a:schemeClr val="tx2"/>
                </a:solidFill>
              </a:defRPr>
            </a:lvl2pPr>
          </a:lstStyle>
          <a:p>
            <a:pPr lvl="0"/>
            <a:r>
              <a:rPr lang="en-US" dirty="0"/>
              <a:t>5. Click to edit Master text styles</a:t>
            </a:r>
          </a:p>
          <a:p>
            <a:pPr lvl="1"/>
            <a:r>
              <a:rPr lang="en-US" dirty="0"/>
              <a:t>Second level</a:t>
            </a:r>
          </a:p>
        </p:txBody>
      </p:sp>
    </p:spTree>
    <p:extLst>
      <p:ext uri="{BB962C8B-B14F-4D97-AF65-F5344CB8AC3E}">
        <p14:creationId xmlns:p14="http://schemas.microsoft.com/office/powerpoint/2010/main" val="36067045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pic>
        <p:nvPicPr>
          <p:cNvPr id="7" name="Picture 6" descr="LA_PPT_PRO15.jpg"/>
          <p:cNvPicPr>
            <a:picLocks noChangeAspect="1"/>
          </p:cNvPicPr>
          <p:nvPr userDrawn="1"/>
        </p:nvPicPr>
        <p:blipFill rotWithShape="1">
          <a:blip r:embed="rId2" cstate="email">
            <a:extLst>
              <a:ext uri="{28A0092B-C50C-407E-A947-70E740481C1C}">
                <a14:useLocalDpi xmlns:a14="http://schemas.microsoft.com/office/drawing/2010/main" val="0"/>
              </a:ext>
            </a:extLst>
          </a:blip>
          <a:srcRect/>
          <a:stretch/>
        </p:blipFill>
        <p:spPr>
          <a:xfrm>
            <a:off x="3053088" y="3602243"/>
            <a:ext cx="3039254" cy="610549"/>
          </a:xfrm>
          <a:prstGeom prst="rect">
            <a:avLst/>
          </a:prstGeom>
        </p:spPr>
      </p:pic>
      <p:sp>
        <p:nvSpPr>
          <p:cNvPr id="8" name="Title 7"/>
          <p:cNvSpPr>
            <a:spLocks noGrp="1"/>
          </p:cNvSpPr>
          <p:nvPr>
            <p:ph type="title" hasCustomPrompt="1"/>
          </p:nvPr>
        </p:nvSpPr>
        <p:spPr>
          <a:xfrm>
            <a:off x="457200" y="2338298"/>
            <a:ext cx="8229600" cy="1143000"/>
          </a:xfrm>
        </p:spPr>
        <p:txBody>
          <a:bodyPr>
            <a:normAutofit/>
          </a:bodyPr>
          <a:lstStyle>
            <a:lvl1pPr algn="ctr">
              <a:defRPr sz="4500">
                <a:solidFill>
                  <a:schemeClr val="accent1"/>
                </a:solidFill>
              </a:defRPr>
            </a:lvl1pPr>
          </a:lstStyle>
          <a:p>
            <a:r>
              <a:rPr lang="en-US" dirty="0"/>
              <a:t>Thank you.</a:t>
            </a:r>
          </a:p>
        </p:txBody>
      </p:sp>
      <p:sp>
        <p:nvSpPr>
          <p:cNvPr id="9" name="Footer Placeholder 4"/>
          <p:cNvSpPr>
            <a:spLocks noGrp="1"/>
          </p:cNvSpPr>
          <p:nvPr>
            <p:ph type="ftr" sz="quarter" idx="11"/>
          </p:nvPr>
        </p:nvSpPr>
        <p:spPr>
          <a:xfrm>
            <a:off x="229135" y="6314480"/>
            <a:ext cx="2895600" cy="365125"/>
          </a:xfrm>
        </p:spPr>
        <p:txBody>
          <a:bodyPr/>
          <a:lstStyle>
            <a:lvl1pPr>
              <a:defRPr sz="800" b="1">
                <a:solidFill>
                  <a:schemeClr val="tx2"/>
                </a:solidFill>
              </a:defRPr>
            </a:lvl1pPr>
          </a:lstStyle>
          <a:p>
            <a:pPr algn="l"/>
            <a:r>
              <a:rPr lang="en-US">
                <a:solidFill>
                  <a:srgbClr val="656567"/>
                </a:solidFill>
              </a:rPr>
              <a:t>JaxCareConnect: July 2020 Update </a:t>
            </a:r>
            <a:endParaRPr lang="en-US" dirty="0">
              <a:solidFill>
                <a:srgbClr val="656567"/>
              </a:solidFill>
            </a:endParaRPr>
          </a:p>
        </p:txBody>
      </p:sp>
      <p:sp>
        <p:nvSpPr>
          <p:cNvPr id="10" name="Slide Number Placeholder 5"/>
          <p:cNvSpPr>
            <a:spLocks noGrp="1"/>
          </p:cNvSpPr>
          <p:nvPr>
            <p:ph type="sldNum" sz="quarter" idx="12"/>
          </p:nvPr>
        </p:nvSpPr>
        <p:spPr>
          <a:xfrm>
            <a:off x="6776480" y="6314480"/>
            <a:ext cx="2133600" cy="365125"/>
          </a:xfrm>
        </p:spPr>
        <p:txBody>
          <a:bodyPr/>
          <a:lstStyle>
            <a:lvl1pPr>
              <a:defRPr sz="800" b="1">
                <a:solidFill>
                  <a:schemeClr val="tx2"/>
                </a:solidFill>
              </a:defRPr>
            </a:lvl1pPr>
          </a:lstStyle>
          <a:p>
            <a:r>
              <a:rPr lang="en-US">
                <a:solidFill>
                  <a:srgbClr val="656567"/>
                </a:solidFill>
              </a:rPr>
              <a:t>Page </a:t>
            </a:r>
            <a:fld id="{D92D2A80-12C2-4849-9F83-D65CB3932026}" type="slidenum">
              <a:rPr lang="en-US" smtClean="0">
                <a:solidFill>
                  <a:srgbClr val="656567"/>
                </a:solidFill>
              </a:rPr>
              <a:pPr/>
              <a:t>‹#›</a:t>
            </a:fld>
            <a:endParaRPr lang="en-US" dirty="0">
              <a:solidFill>
                <a:srgbClr val="656567"/>
              </a:solidFill>
            </a:endParaRPr>
          </a:p>
        </p:txBody>
      </p:sp>
      <p:cxnSp>
        <p:nvCxnSpPr>
          <p:cNvPr id="11" name="Straight Connector 10"/>
          <p:cNvCxnSpPr/>
          <p:nvPr userDrawn="1"/>
        </p:nvCxnSpPr>
        <p:spPr>
          <a:xfrm>
            <a:off x="318567" y="6285998"/>
            <a:ext cx="8495760" cy="0"/>
          </a:xfrm>
          <a:prstGeom prst="line">
            <a:avLst/>
          </a:prstGeom>
          <a:ln w="12700" cmpd="sng">
            <a:solidFill>
              <a:schemeClr val="accent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2671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66428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no footer)">
    <p:spTree>
      <p:nvGrpSpPr>
        <p:cNvPr id="1" name=""/>
        <p:cNvGrpSpPr/>
        <p:nvPr/>
      </p:nvGrpSpPr>
      <p:grpSpPr>
        <a:xfrm>
          <a:off x="0" y="0"/>
          <a:ext cx="0" cy="0"/>
          <a:chOff x="0" y="0"/>
          <a:chExt cx="0" cy="0"/>
        </a:xfrm>
      </p:grpSpPr>
      <p:pic>
        <p:nvPicPr>
          <p:cNvPr id="8" name="Picture 7" descr="LA_PPT_PRO7.jpg"/>
          <p:cNvPicPr>
            <a:picLocks noChangeAspect="1"/>
          </p:cNvPicPr>
          <p:nvPr userDrawn="1"/>
        </p:nvPicPr>
        <p:blipFill rotWithShape="1">
          <a:blip r:embed="rId2" cstate="email">
            <a:extLst>
              <a:ext uri="{28A0092B-C50C-407E-A947-70E740481C1C}">
                <a14:useLocalDpi xmlns:a14="http://schemas.microsoft.com/office/drawing/2010/main" val="0"/>
              </a:ext>
            </a:extLst>
          </a:blip>
          <a:srcRect/>
          <a:stretch/>
        </p:blipFill>
        <p:spPr>
          <a:xfrm>
            <a:off x="229136" y="259437"/>
            <a:ext cx="8687158" cy="300400"/>
          </a:xfrm>
          <a:prstGeom prst="rect">
            <a:avLst/>
          </a:prstGeom>
        </p:spPr>
      </p:pic>
      <p:sp>
        <p:nvSpPr>
          <p:cNvPr id="11" name="Title 1"/>
          <p:cNvSpPr>
            <a:spLocks noGrp="1"/>
          </p:cNvSpPr>
          <p:nvPr>
            <p:ph type="ctrTitle" hasCustomPrompt="1"/>
          </p:nvPr>
        </p:nvSpPr>
        <p:spPr>
          <a:xfrm>
            <a:off x="559870" y="703689"/>
            <a:ext cx="8254457" cy="501238"/>
          </a:xfrm>
        </p:spPr>
        <p:txBody>
          <a:bodyPr anchor="t">
            <a:normAutofit/>
          </a:bodyPr>
          <a:lstStyle>
            <a:lvl1pPr algn="l">
              <a:lnSpc>
                <a:spcPct val="100000"/>
              </a:lnSpc>
              <a:defRPr sz="2200" b="1" i="1">
                <a:solidFill>
                  <a:schemeClr val="accent1"/>
                </a:solidFill>
                <a:latin typeface="Georgia"/>
                <a:cs typeface="Georgia"/>
              </a:defRPr>
            </a:lvl1pPr>
          </a:lstStyle>
          <a:p>
            <a:r>
              <a:rPr lang="en-US" dirty="0"/>
              <a:t>Basic Header</a:t>
            </a:r>
          </a:p>
        </p:txBody>
      </p:sp>
    </p:spTree>
    <p:extLst>
      <p:ext uri="{BB962C8B-B14F-4D97-AF65-F5344CB8AC3E}">
        <p14:creationId xmlns:p14="http://schemas.microsoft.com/office/powerpoint/2010/main" val="14770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grpSp>
        <p:nvGrpSpPr>
          <p:cNvPr id="11" name="Group 10"/>
          <p:cNvGrpSpPr/>
          <p:nvPr userDrawn="1"/>
        </p:nvGrpSpPr>
        <p:grpSpPr>
          <a:xfrm>
            <a:off x="347768" y="393075"/>
            <a:ext cx="8447036" cy="3068996"/>
            <a:chOff x="347768" y="393075"/>
            <a:chExt cx="8447036" cy="3068996"/>
          </a:xfrm>
        </p:grpSpPr>
        <p:pic>
          <p:nvPicPr>
            <p:cNvPr id="12" name="Picture 11" descr="LA_PPT_PRO2.jpg"/>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347768" y="393075"/>
              <a:ext cx="8447036" cy="3068996"/>
            </a:xfrm>
            <a:prstGeom prst="rect">
              <a:avLst/>
            </a:prstGeom>
          </p:spPr>
        </p:pic>
        <p:sp>
          <p:nvSpPr>
            <p:cNvPr id="13" name="Rectangle 12"/>
            <p:cNvSpPr/>
            <p:nvPr/>
          </p:nvSpPr>
          <p:spPr>
            <a:xfrm>
              <a:off x="468732" y="2796871"/>
              <a:ext cx="1300345" cy="3628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pic>
        <p:nvPicPr>
          <p:cNvPr id="14" name="Picture 13" descr="LA_PPT_PRO2.jpg"/>
          <p:cNvPicPr>
            <a:picLocks noChangeAspect="1"/>
          </p:cNvPicPr>
          <p:nvPr userDrawn="1"/>
        </p:nvPicPr>
        <p:blipFill rotWithShape="1">
          <a:blip r:embed="rId3" cstate="email">
            <a:extLst>
              <a:ext uri="{28A0092B-C50C-407E-A947-70E740481C1C}">
                <a14:useLocalDpi xmlns:a14="http://schemas.microsoft.com/office/drawing/2010/main" val="0"/>
              </a:ext>
            </a:extLst>
          </a:blip>
          <a:srcRect/>
          <a:stretch/>
        </p:blipFill>
        <p:spPr>
          <a:xfrm>
            <a:off x="362887" y="5276257"/>
            <a:ext cx="1859798" cy="1239694"/>
          </a:xfrm>
          <a:prstGeom prst="rect">
            <a:avLst/>
          </a:prstGeom>
        </p:spPr>
      </p:pic>
      <p:sp>
        <p:nvSpPr>
          <p:cNvPr id="2" name="Title 1"/>
          <p:cNvSpPr>
            <a:spLocks noGrp="1"/>
          </p:cNvSpPr>
          <p:nvPr>
            <p:ph type="ctrTitle" hasCustomPrompt="1"/>
          </p:nvPr>
        </p:nvSpPr>
        <p:spPr>
          <a:xfrm>
            <a:off x="388925" y="2144081"/>
            <a:ext cx="8001000" cy="1870358"/>
          </a:xfrm>
        </p:spPr>
        <p:txBody>
          <a:bodyPr anchor="b">
            <a:normAutofit/>
          </a:bodyPr>
          <a:lstStyle>
            <a:lvl1pPr algn="l">
              <a:defRPr sz="3400" b="1" i="1">
                <a:solidFill>
                  <a:schemeClr val="accent1"/>
                </a:solidFill>
                <a:latin typeface="Georgia"/>
                <a:cs typeface="Georgia"/>
              </a:defRPr>
            </a:lvl1pPr>
          </a:lstStyle>
          <a:p>
            <a:r>
              <a:rPr lang="en-US" dirty="0"/>
              <a:t>Title Goes Here</a:t>
            </a:r>
          </a:p>
        </p:txBody>
      </p:sp>
      <p:sp>
        <p:nvSpPr>
          <p:cNvPr id="3" name="Subtitle 2"/>
          <p:cNvSpPr>
            <a:spLocks noGrp="1"/>
          </p:cNvSpPr>
          <p:nvPr>
            <p:ph type="subTitle" idx="1" hasCustomPrompt="1"/>
          </p:nvPr>
        </p:nvSpPr>
        <p:spPr>
          <a:xfrm>
            <a:off x="388925" y="4123672"/>
            <a:ext cx="7315200" cy="1433197"/>
          </a:xfrm>
        </p:spPr>
        <p:txBody>
          <a:bodyPr>
            <a:normAutofit/>
          </a:bodyPr>
          <a:lstStyle>
            <a:lvl1pPr marL="0" indent="0" algn="l">
              <a:buNone/>
              <a:defRPr sz="1600" cap="all">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Subhead goes here</a:t>
            </a:r>
          </a:p>
        </p:txBody>
      </p:sp>
      <p:sp>
        <p:nvSpPr>
          <p:cNvPr id="9" name="Text Placeholder 8"/>
          <p:cNvSpPr>
            <a:spLocks noGrp="1"/>
          </p:cNvSpPr>
          <p:nvPr>
            <p:ph type="body" sz="quarter" idx="13" hasCustomPrompt="1"/>
          </p:nvPr>
        </p:nvSpPr>
        <p:spPr>
          <a:xfrm>
            <a:off x="388925" y="2799051"/>
            <a:ext cx="3411538" cy="478042"/>
          </a:xfrm>
        </p:spPr>
        <p:txBody>
          <a:bodyPr>
            <a:noAutofit/>
          </a:bodyPr>
          <a:lstStyle>
            <a:lvl1pPr marL="0" indent="0">
              <a:buNone/>
              <a:defRPr sz="1200" b="1">
                <a:solidFill>
                  <a:schemeClr val="tx2"/>
                </a:solidFill>
                <a:latin typeface="Arial"/>
                <a:cs typeface="Arial"/>
              </a:defRPr>
            </a:lvl1pPr>
            <a:lvl2pPr marL="457200" indent="0">
              <a:buNone/>
              <a:defRPr sz="1500" b="1">
                <a:latin typeface="Arial"/>
                <a:cs typeface="Arial"/>
              </a:defRPr>
            </a:lvl2pPr>
            <a:lvl3pPr marL="914400" indent="0">
              <a:buNone/>
              <a:defRPr sz="1500" b="1">
                <a:latin typeface="Arial"/>
                <a:cs typeface="Arial"/>
              </a:defRPr>
            </a:lvl3pPr>
            <a:lvl4pPr marL="1371600" indent="0">
              <a:buNone/>
              <a:defRPr sz="1500" b="1">
                <a:latin typeface="Arial"/>
                <a:cs typeface="Arial"/>
              </a:defRPr>
            </a:lvl4pPr>
            <a:lvl5pPr marL="1828800" indent="0">
              <a:buNone/>
              <a:defRPr sz="1500" b="1">
                <a:latin typeface="Arial"/>
                <a:cs typeface="Arial"/>
              </a:defRPr>
            </a:lvl5pPr>
          </a:lstStyle>
          <a:p>
            <a:pPr lvl="0"/>
            <a:r>
              <a:rPr lang="en-US" dirty="0"/>
              <a:t>January 21, 2015</a:t>
            </a:r>
          </a:p>
        </p:txBody>
      </p:sp>
      <p:sp>
        <p:nvSpPr>
          <p:cNvPr id="10" name="Text Placeholder 8"/>
          <p:cNvSpPr>
            <a:spLocks noGrp="1"/>
          </p:cNvSpPr>
          <p:nvPr>
            <p:ph type="body" sz="quarter" idx="14" hasCustomPrompt="1"/>
          </p:nvPr>
        </p:nvSpPr>
        <p:spPr>
          <a:xfrm>
            <a:off x="5594132" y="6190508"/>
            <a:ext cx="3411538" cy="478042"/>
          </a:xfrm>
        </p:spPr>
        <p:txBody>
          <a:bodyPr>
            <a:noAutofit/>
          </a:bodyPr>
          <a:lstStyle>
            <a:lvl1pPr marL="0" indent="0">
              <a:buNone/>
              <a:defRPr sz="1100" b="1">
                <a:solidFill>
                  <a:schemeClr val="tx2"/>
                </a:solidFill>
                <a:latin typeface="Arial"/>
                <a:cs typeface="Arial"/>
              </a:defRPr>
            </a:lvl1pPr>
            <a:lvl2pPr marL="457200" indent="0">
              <a:buNone/>
              <a:defRPr sz="1500" b="1">
                <a:latin typeface="Arial"/>
                <a:cs typeface="Arial"/>
              </a:defRPr>
            </a:lvl2pPr>
            <a:lvl3pPr marL="914400" indent="0">
              <a:buNone/>
              <a:defRPr sz="1500" b="1">
                <a:latin typeface="Arial"/>
                <a:cs typeface="Arial"/>
              </a:defRPr>
            </a:lvl3pPr>
            <a:lvl4pPr marL="1371600" indent="0">
              <a:buNone/>
              <a:defRPr sz="1500" b="1">
                <a:latin typeface="Arial"/>
                <a:cs typeface="Arial"/>
              </a:defRPr>
            </a:lvl4pPr>
            <a:lvl5pPr marL="1828800" indent="0">
              <a:buNone/>
              <a:defRPr sz="1500" b="1">
                <a:latin typeface="Arial"/>
                <a:cs typeface="Arial"/>
              </a:defRPr>
            </a:lvl5pPr>
          </a:lstStyle>
          <a:p>
            <a:pPr lvl="0"/>
            <a:r>
              <a:rPr lang="en-US" dirty="0"/>
              <a:t>Client Name 1, Client Name 2, Client Name 3</a:t>
            </a:r>
          </a:p>
        </p:txBody>
      </p:sp>
    </p:spTree>
    <p:extLst>
      <p:ext uri="{BB962C8B-B14F-4D97-AF65-F5344CB8AC3E}">
        <p14:creationId xmlns:p14="http://schemas.microsoft.com/office/powerpoint/2010/main" val="212155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pic>
        <p:nvPicPr>
          <p:cNvPr id="8" name="Picture 7" descr="LA_PPT_PRO3.jpg"/>
          <p:cNvPicPr>
            <a:picLocks noChangeAspect="1"/>
          </p:cNvPicPr>
          <p:nvPr userDrawn="1"/>
        </p:nvPicPr>
        <p:blipFill rotWithShape="1">
          <a:blip r:embed="rId2" cstate="email">
            <a:extLst>
              <a:ext uri="{28A0092B-C50C-407E-A947-70E740481C1C}">
                <a14:useLocalDpi xmlns:a14="http://schemas.microsoft.com/office/drawing/2010/main" val="0"/>
              </a:ext>
            </a:extLst>
          </a:blip>
          <a:srcRect/>
          <a:stretch/>
        </p:blipFill>
        <p:spPr>
          <a:xfrm>
            <a:off x="2662804" y="5276258"/>
            <a:ext cx="1406506" cy="1239693"/>
          </a:xfrm>
          <a:prstGeom prst="rect">
            <a:avLst/>
          </a:prstGeom>
        </p:spPr>
      </p:pic>
      <p:pic>
        <p:nvPicPr>
          <p:cNvPr id="16" name="Picture 15" descr="LA_PPT_PRO.jpg"/>
          <p:cNvPicPr>
            <a:picLocks noChangeAspect="1"/>
          </p:cNvPicPr>
          <p:nvPr userDrawn="1"/>
        </p:nvPicPr>
        <p:blipFill rotWithShape="1">
          <a:blip r:embed="rId3" cstate="email">
            <a:extLst>
              <a:ext uri="{28A0092B-C50C-407E-A947-70E740481C1C}">
                <a14:useLocalDpi xmlns:a14="http://schemas.microsoft.com/office/drawing/2010/main" val="0"/>
              </a:ext>
            </a:extLst>
          </a:blip>
          <a:srcRect/>
          <a:stretch/>
        </p:blipFill>
        <p:spPr>
          <a:xfrm>
            <a:off x="3605028" y="436946"/>
            <a:ext cx="5134432" cy="2020874"/>
          </a:xfrm>
          <a:prstGeom prst="rect">
            <a:avLst/>
          </a:prstGeom>
        </p:spPr>
      </p:pic>
      <p:pic>
        <p:nvPicPr>
          <p:cNvPr id="14" name="Picture 13" descr="LA_PPT_PRO2.jpg"/>
          <p:cNvPicPr>
            <a:picLocks noChangeAspect="1"/>
          </p:cNvPicPr>
          <p:nvPr userDrawn="1"/>
        </p:nvPicPr>
        <p:blipFill rotWithShape="1">
          <a:blip r:embed="rId4" cstate="email">
            <a:extLst>
              <a:ext uri="{28A0092B-C50C-407E-A947-70E740481C1C}">
                <a14:useLocalDpi xmlns:a14="http://schemas.microsoft.com/office/drawing/2010/main" val="0"/>
              </a:ext>
            </a:extLst>
          </a:blip>
          <a:srcRect/>
          <a:stretch/>
        </p:blipFill>
        <p:spPr>
          <a:xfrm>
            <a:off x="362887" y="5276257"/>
            <a:ext cx="1859798" cy="1239694"/>
          </a:xfrm>
          <a:prstGeom prst="rect">
            <a:avLst/>
          </a:prstGeom>
        </p:spPr>
      </p:pic>
      <p:sp>
        <p:nvSpPr>
          <p:cNvPr id="2" name="Title 1"/>
          <p:cNvSpPr>
            <a:spLocks noGrp="1"/>
          </p:cNvSpPr>
          <p:nvPr>
            <p:ph type="ctrTitle" hasCustomPrompt="1"/>
          </p:nvPr>
        </p:nvSpPr>
        <p:spPr>
          <a:xfrm>
            <a:off x="388925" y="2144081"/>
            <a:ext cx="8001000" cy="1870358"/>
          </a:xfrm>
        </p:spPr>
        <p:txBody>
          <a:bodyPr anchor="b">
            <a:normAutofit/>
          </a:bodyPr>
          <a:lstStyle>
            <a:lvl1pPr algn="l">
              <a:defRPr sz="3400" b="1" i="1">
                <a:solidFill>
                  <a:schemeClr val="accent1"/>
                </a:solidFill>
                <a:latin typeface="Georgia"/>
                <a:cs typeface="Georgia"/>
              </a:defRPr>
            </a:lvl1pPr>
          </a:lstStyle>
          <a:p>
            <a:r>
              <a:rPr lang="en-US" dirty="0"/>
              <a:t>Title Goes Here</a:t>
            </a:r>
          </a:p>
        </p:txBody>
      </p:sp>
      <p:sp>
        <p:nvSpPr>
          <p:cNvPr id="3" name="Subtitle 2"/>
          <p:cNvSpPr>
            <a:spLocks noGrp="1"/>
          </p:cNvSpPr>
          <p:nvPr>
            <p:ph type="subTitle" idx="1" hasCustomPrompt="1"/>
          </p:nvPr>
        </p:nvSpPr>
        <p:spPr>
          <a:xfrm>
            <a:off x="388925" y="4123672"/>
            <a:ext cx="7315200" cy="1433197"/>
          </a:xfrm>
        </p:spPr>
        <p:txBody>
          <a:bodyPr>
            <a:normAutofit/>
          </a:bodyPr>
          <a:lstStyle>
            <a:lvl1pPr marL="0" indent="0" algn="l">
              <a:buNone/>
              <a:defRPr sz="1600" cap="all">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Subhead goes here</a:t>
            </a:r>
          </a:p>
        </p:txBody>
      </p:sp>
      <p:sp>
        <p:nvSpPr>
          <p:cNvPr id="9" name="Text Placeholder 8"/>
          <p:cNvSpPr>
            <a:spLocks noGrp="1"/>
          </p:cNvSpPr>
          <p:nvPr>
            <p:ph type="body" sz="quarter" idx="13" hasCustomPrompt="1"/>
          </p:nvPr>
        </p:nvSpPr>
        <p:spPr>
          <a:xfrm>
            <a:off x="388925" y="2799051"/>
            <a:ext cx="3411538" cy="478042"/>
          </a:xfrm>
        </p:spPr>
        <p:txBody>
          <a:bodyPr>
            <a:noAutofit/>
          </a:bodyPr>
          <a:lstStyle>
            <a:lvl1pPr marL="0" indent="0">
              <a:buNone/>
              <a:defRPr sz="1200" b="1">
                <a:solidFill>
                  <a:schemeClr val="tx2"/>
                </a:solidFill>
                <a:latin typeface="Arial"/>
                <a:cs typeface="Arial"/>
              </a:defRPr>
            </a:lvl1pPr>
            <a:lvl2pPr marL="457200" indent="0">
              <a:buNone/>
              <a:defRPr sz="1500" b="1">
                <a:latin typeface="Arial"/>
                <a:cs typeface="Arial"/>
              </a:defRPr>
            </a:lvl2pPr>
            <a:lvl3pPr marL="914400" indent="0">
              <a:buNone/>
              <a:defRPr sz="1500" b="1">
                <a:latin typeface="Arial"/>
                <a:cs typeface="Arial"/>
              </a:defRPr>
            </a:lvl3pPr>
            <a:lvl4pPr marL="1371600" indent="0">
              <a:buNone/>
              <a:defRPr sz="1500" b="1">
                <a:latin typeface="Arial"/>
                <a:cs typeface="Arial"/>
              </a:defRPr>
            </a:lvl4pPr>
            <a:lvl5pPr marL="1828800" indent="0">
              <a:buNone/>
              <a:defRPr sz="1500" b="1">
                <a:latin typeface="Arial"/>
                <a:cs typeface="Arial"/>
              </a:defRPr>
            </a:lvl5pPr>
          </a:lstStyle>
          <a:p>
            <a:pPr lvl="0"/>
            <a:r>
              <a:rPr lang="en-US" dirty="0"/>
              <a:t>January 21, 2015</a:t>
            </a:r>
          </a:p>
        </p:txBody>
      </p:sp>
    </p:spTree>
    <p:extLst>
      <p:ext uri="{BB962C8B-B14F-4D97-AF65-F5344CB8AC3E}">
        <p14:creationId xmlns:p14="http://schemas.microsoft.com/office/powerpoint/2010/main" val="460620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pic>
        <p:nvPicPr>
          <p:cNvPr id="8" name="Picture 7" descr="LA_PPT_PRO4.jpg"/>
          <p:cNvPicPr>
            <a:picLocks noChangeAspect="1"/>
          </p:cNvPicPr>
          <p:nvPr userDrawn="1"/>
        </p:nvPicPr>
        <p:blipFill rotWithShape="1">
          <a:blip r:embed="rId2" cstate="email">
            <a:extLst>
              <a:ext uri="{28A0092B-C50C-407E-A947-70E740481C1C}">
                <a14:useLocalDpi xmlns:a14="http://schemas.microsoft.com/office/drawing/2010/main" val="0"/>
              </a:ext>
            </a:extLst>
          </a:blip>
          <a:srcRect/>
          <a:stretch/>
        </p:blipFill>
        <p:spPr>
          <a:xfrm>
            <a:off x="388926" y="5338930"/>
            <a:ext cx="1413588" cy="1092365"/>
          </a:xfrm>
          <a:prstGeom prst="rect">
            <a:avLst/>
          </a:prstGeom>
        </p:spPr>
      </p:pic>
      <p:pic>
        <p:nvPicPr>
          <p:cNvPr id="16" name="Picture 15" descr="LA_PPT_PRO.jpg"/>
          <p:cNvPicPr>
            <a:picLocks noChangeAspect="1"/>
          </p:cNvPicPr>
          <p:nvPr userDrawn="1"/>
        </p:nvPicPr>
        <p:blipFill rotWithShape="1">
          <a:blip r:embed="rId3" cstate="email">
            <a:extLst>
              <a:ext uri="{28A0092B-C50C-407E-A947-70E740481C1C}">
                <a14:useLocalDpi xmlns:a14="http://schemas.microsoft.com/office/drawing/2010/main" val="0"/>
              </a:ext>
            </a:extLst>
          </a:blip>
          <a:srcRect/>
          <a:stretch/>
        </p:blipFill>
        <p:spPr>
          <a:xfrm>
            <a:off x="3605028" y="436946"/>
            <a:ext cx="5134432" cy="2020874"/>
          </a:xfrm>
          <a:prstGeom prst="rect">
            <a:avLst/>
          </a:prstGeom>
        </p:spPr>
      </p:pic>
      <p:sp>
        <p:nvSpPr>
          <p:cNvPr id="2" name="Title 1"/>
          <p:cNvSpPr>
            <a:spLocks noGrp="1"/>
          </p:cNvSpPr>
          <p:nvPr>
            <p:ph type="ctrTitle" hasCustomPrompt="1"/>
          </p:nvPr>
        </p:nvSpPr>
        <p:spPr>
          <a:xfrm>
            <a:off x="388925" y="2144081"/>
            <a:ext cx="8001000" cy="1870358"/>
          </a:xfrm>
        </p:spPr>
        <p:txBody>
          <a:bodyPr anchor="b">
            <a:normAutofit/>
          </a:bodyPr>
          <a:lstStyle>
            <a:lvl1pPr algn="l">
              <a:defRPr sz="3400" b="1" i="1">
                <a:solidFill>
                  <a:schemeClr val="accent1"/>
                </a:solidFill>
                <a:latin typeface="Georgia"/>
                <a:cs typeface="Georgia"/>
              </a:defRPr>
            </a:lvl1pPr>
          </a:lstStyle>
          <a:p>
            <a:r>
              <a:rPr lang="en-US" dirty="0"/>
              <a:t>Title Goes Here</a:t>
            </a:r>
          </a:p>
        </p:txBody>
      </p:sp>
      <p:sp>
        <p:nvSpPr>
          <p:cNvPr id="3" name="Subtitle 2"/>
          <p:cNvSpPr>
            <a:spLocks noGrp="1"/>
          </p:cNvSpPr>
          <p:nvPr>
            <p:ph type="subTitle" idx="1" hasCustomPrompt="1"/>
          </p:nvPr>
        </p:nvSpPr>
        <p:spPr>
          <a:xfrm>
            <a:off x="388925" y="4123672"/>
            <a:ext cx="7315200" cy="1433197"/>
          </a:xfrm>
        </p:spPr>
        <p:txBody>
          <a:bodyPr>
            <a:normAutofit/>
          </a:bodyPr>
          <a:lstStyle>
            <a:lvl1pPr marL="0" indent="0" algn="l">
              <a:buNone/>
              <a:defRPr sz="1600" cap="all">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Subhead goes here</a:t>
            </a:r>
          </a:p>
        </p:txBody>
      </p:sp>
      <p:sp>
        <p:nvSpPr>
          <p:cNvPr id="9" name="Text Placeholder 8"/>
          <p:cNvSpPr>
            <a:spLocks noGrp="1"/>
          </p:cNvSpPr>
          <p:nvPr>
            <p:ph type="body" sz="quarter" idx="13" hasCustomPrompt="1"/>
          </p:nvPr>
        </p:nvSpPr>
        <p:spPr>
          <a:xfrm>
            <a:off x="388925" y="2799051"/>
            <a:ext cx="3411538" cy="478042"/>
          </a:xfrm>
        </p:spPr>
        <p:txBody>
          <a:bodyPr>
            <a:noAutofit/>
          </a:bodyPr>
          <a:lstStyle>
            <a:lvl1pPr marL="0" indent="0">
              <a:buNone/>
              <a:defRPr sz="1200" b="1">
                <a:solidFill>
                  <a:schemeClr val="tx2"/>
                </a:solidFill>
                <a:latin typeface="Arial"/>
                <a:cs typeface="Arial"/>
              </a:defRPr>
            </a:lvl1pPr>
            <a:lvl2pPr marL="457200" indent="0">
              <a:buNone/>
              <a:defRPr sz="1500" b="1">
                <a:latin typeface="Arial"/>
                <a:cs typeface="Arial"/>
              </a:defRPr>
            </a:lvl2pPr>
            <a:lvl3pPr marL="914400" indent="0">
              <a:buNone/>
              <a:defRPr sz="1500" b="1">
                <a:latin typeface="Arial"/>
                <a:cs typeface="Arial"/>
              </a:defRPr>
            </a:lvl3pPr>
            <a:lvl4pPr marL="1371600" indent="0">
              <a:buNone/>
              <a:defRPr sz="1500" b="1">
                <a:latin typeface="Arial"/>
                <a:cs typeface="Arial"/>
              </a:defRPr>
            </a:lvl4pPr>
            <a:lvl5pPr marL="1828800" indent="0">
              <a:buNone/>
              <a:defRPr sz="1500" b="1">
                <a:latin typeface="Arial"/>
                <a:cs typeface="Arial"/>
              </a:defRPr>
            </a:lvl5pPr>
          </a:lstStyle>
          <a:p>
            <a:pPr lvl="0"/>
            <a:r>
              <a:rPr lang="en-US" dirty="0"/>
              <a:t>January 21, 2015</a:t>
            </a:r>
          </a:p>
        </p:txBody>
      </p:sp>
      <p:sp>
        <p:nvSpPr>
          <p:cNvPr id="10" name="Text Placeholder 8"/>
          <p:cNvSpPr>
            <a:spLocks noGrp="1"/>
          </p:cNvSpPr>
          <p:nvPr>
            <p:ph type="body" sz="quarter" idx="14" hasCustomPrompt="1"/>
          </p:nvPr>
        </p:nvSpPr>
        <p:spPr>
          <a:xfrm>
            <a:off x="5594132" y="6190508"/>
            <a:ext cx="3411538" cy="478042"/>
          </a:xfrm>
        </p:spPr>
        <p:txBody>
          <a:bodyPr>
            <a:noAutofit/>
          </a:bodyPr>
          <a:lstStyle>
            <a:lvl1pPr marL="0" indent="0">
              <a:buNone/>
              <a:defRPr sz="1100" b="1">
                <a:solidFill>
                  <a:schemeClr val="tx2"/>
                </a:solidFill>
                <a:latin typeface="Arial"/>
                <a:cs typeface="Arial"/>
              </a:defRPr>
            </a:lvl1pPr>
            <a:lvl2pPr marL="457200" indent="0">
              <a:buNone/>
              <a:defRPr sz="1500" b="1">
                <a:latin typeface="Arial"/>
                <a:cs typeface="Arial"/>
              </a:defRPr>
            </a:lvl2pPr>
            <a:lvl3pPr marL="914400" indent="0">
              <a:buNone/>
              <a:defRPr sz="1500" b="1">
                <a:latin typeface="Arial"/>
                <a:cs typeface="Arial"/>
              </a:defRPr>
            </a:lvl3pPr>
            <a:lvl4pPr marL="1371600" indent="0">
              <a:buNone/>
              <a:defRPr sz="1500" b="1">
                <a:latin typeface="Arial"/>
                <a:cs typeface="Arial"/>
              </a:defRPr>
            </a:lvl4pPr>
            <a:lvl5pPr marL="1828800" indent="0">
              <a:buNone/>
              <a:defRPr sz="1500" b="1">
                <a:latin typeface="Arial"/>
                <a:cs typeface="Arial"/>
              </a:defRPr>
            </a:lvl5pPr>
          </a:lstStyle>
          <a:p>
            <a:pPr lvl="0"/>
            <a:r>
              <a:rPr lang="en-US" dirty="0"/>
              <a:t>Client Name 1, Client Name 2, Client Name 3</a:t>
            </a:r>
          </a:p>
        </p:txBody>
      </p:sp>
    </p:spTree>
    <p:extLst>
      <p:ext uri="{BB962C8B-B14F-4D97-AF65-F5344CB8AC3E}">
        <p14:creationId xmlns:p14="http://schemas.microsoft.com/office/powerpoint/2010/main" val="1296937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Case study">
    <p:spTree>
      <p:nvGrpSpPr>
        <p:cNvPr id="1" name=""/>
        <p:cNvGrpSpPr/>
        <p:nvPr/>
      </p:nvGrpSpPr>
      <p:grpSpPr>
        <a:xfrm>
          <a:off x="0" y="0"/>
          <a:ext cx="0" cy="0"/>
          <a:chOff x="0" y="0"/>
          <a:chExt cx="0" cy="0"/>
        </a:xfrm>
      </p:grpSpPr>
      <p:pic>
        <p:nvPicPr>
          <p:cNvPr id="2" name="Picture 1" descr="LA_PPT_PRO.jpg"/>
          <p:cNvPicPr>
            <a:picLocks noChangeAspect="1"/>
          </p:cNvPicPr>
          <p:nvPr userDrawn="1"/>
        </p:nvPicPr>
        <p:blipFill rotWithShape="1">
          <a:blip r:embed="rId2" cstate="email">
            <a:extLst>
              <a:ext uri="{28A0092B-C50C-407E-A947-70E740481C1C}">
                <a14:useLocalDpi xmlns:a14="http://schemas.microsoft.com/office/drawing/2010/main" val="0"/>
              </a:ext>
            </a:extLst>
          </a:blip>
          <a:srcRect/>
          <a:stretch/>
        </p:blipFill>
        <p:spPr>
          <a:xfrm>
            <a:off x="229136" y="1788747"/>
            <a:ext cx="8687158" cy="3280506"/>
          </a:xfrm>
          <a:prstGeom prst="rect">
            <a:avLst/>
          </a:prstGeom>
        </p:spPr>
      </p:pic>
      <p:sp>
        <p:nvSpPr>
          <p:cNvPr id="5" name="Footer Placeholder 4"/>
          <p:cNvSpPr>
            <a:spLocks noGrp="1"/>
          </p:cNvSpPr>
          <p:nvPr>
            <p:ph type="ftr" sz="quarter" idx="11"/>
          </p:nvPr>
        </p:nvSpPr>
        <p:spPr>
          <a:xfrm>
            <a:off x="229135" y="6314480"/>
            <a:ext cx="2895600" cy="365125"/>
          </a:xfrm>
        </p:spPr>
        <p:txBody>
          <a:bodyPr/>
          <a:lstStyle>
            <a:lvl1pPr>
              <a:defRPr sz="800" b="1">
                <a:solidFill>
                  <a:schemeClr val="tx2"/>
                </a:solidFill>
              </a:defRPr>
            </a:lvl1pPr>
          </a:lstStyle>
          <a:p>
            <a:pPr algn="l"/>
            <a:r>
              <a:rPr lang="en-US">
                <a:solidFill>
                  <a:srgbClr val="656567"/>
                </a:solidFill>
              </a:rPr>
              <a:t>JaxCareConnect: July 2020 Update </a:t>
            </a:r>
            <a:endParaRPr lang="en-US" dirty="0">
              <a:solidFill>
                <a:srgbClr val="656567"/>
              </a:solidFill>
            </a:endParaRPr>
          </a:p>
        </p:txBody>
      </p:sp>
      <p:sp>
        <p:nvSpPr>
          <p:cNvPr id="6" name="Slide Number Placeholder 5"/>
          <p:cNvSpPr>
            <a:spLocks noGrp="1"/>
          </p:cNvSpPr>
          <p:nvPr>
            <p:ph type="sldNum" sz="quarter" idx="12"/>
          </p:nvPr>
        </p:nvSpPr>
        <p:spPr>
          <a:xfrm>
            <a:off x="6776480" y="6314480"/>
            <a:ext cx="2133600" cy="365125"/>
          </a:xfrm>
        </p:spPr>
        <p:txBody>
          <a:bodyPr/>
          <a:lstStyle>
            <a:lvl1pPr>
              <a:defRPr sz="800" b="1">
                <a:solidFill>
                  <a:schemeClr val="tx2"/>
                </a:solidFill>
              </a:defRPr>
            </a:lvl1pPr>
          </a:lstStyle>
          <a:p>
            <a:r>
              <a:rPr lang="en-US">
                <a:solidFill>
                  <a:srgbClr val="656567"/>
                </a:solidFill>
              </a:rPr>
              <a:t>Page </a:t>
            </a:r>
            <a:fld id="{D92D2A80-12C2-4849-9F83-D65CB3932026}" type="slidenum">
              <a:rPr lang="en-US" smtClean="0">
                <a:solidFill>
                  <a:srgbClr val="656567"/>
                </a:solidFill>
              </a:rPr>
              <a:pPr/>
              <a:t>‹#›</a:t>
            </a:fld>
            <a:endParaRPr lang="en-US" dirty="0">
              <a:solidFill>
                <a:srgbClr val="656567"/>
              </a:solidFill>
            </a:endParaRPr>
          </a:p>
        </p:txBody>
      </p:sp>
      <p:sp>
        <p:nvSpPr>
          <p:cNvPr id="11" name="Title 1"/>
          <p:cNvSpPr>
            <a:spLocks noGrp="1"/>
          </p:cNvSpPr>
          <p:nvPr>
            <p:ph type="ctrTitle" hasCustomPrompt="1"/>
          </p:nvPr>
        </p:nvSpPr>
        <p:spPr>
          <a:xfrm>
            <a:off x="559870" y="2970355"/>
            <a:ext cx="2772049" cy="501238"/>
          </a:xfrm>
        </p:spPr>
        <p:txBody>
          <a:bodyPr anchor="b">
            <a:noAutofit/>
          </a:bodyPr>
          <a:lstStyle>
            <a:lvl1pPr algn="l">
              <a:lnSpc>
                <a:spcPct val="100000"/>
              </a:lnSpc>
              <a:defRPr sz="2600" b="1" i="1">
                <a:solidFill>
                  <a:schemeClr val="bg1"/>
                </a:solidFill>
                <a:latin typeface="Georgia"/>
                <a:cs typeface="Georgia"/>
              </a:defRPr>
            </a:lvl1pPr>
          </a:lstStyle>
          <a:p>
            <a:r>
              <a:rPr lang="en-US" dirty="0"/>
              <a:t>Case Study</a:t>
            </a:r>
          </a:p>
        </p:txBody>
      </p:sp>
      <p:cxnSp>
        <p:nvCxnSpPr>
          <p:cNvPr id="13" name="Straight Connector 12"/>
          <p:cNvCxnSpPr/>
          <p:nvPr userDrawn="1"/>
        </p:nvCxnSpPr>
        <p:spPr>
          <a:xfrm>
            <a:off x="318567" y="6285998"/>
            <a:ext cx="8495760" cy="0"/>
          </a:xfrm>
          <a:prstGeom prst="line">
            <a:avLst/>
          </a:prstGeom>
          <a:ln w="1270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10" name="Subtitle 2"/>
          <p:cNvSpPr>
            <a:spLocks noGrp="1"/>
          </p:cNvSpPr>
          <p:nvPr>
            <p:ph type="subTitle" idx="1" hasCustomPrompt="1"/>
          </p:nvPr>
        </p:nvSpPr>
        <p:spPr>
          <a:xfrm>
            <a:off x="552785" y="3563817"/>
            <a:ext cx="2779134" cy="1433197"/>
          </a:xfrm>
        </p:spPr>
        <p:txBody>
          <a:bodyPr>
            <a:normAutofit/>
          </a:bodyPr>
          <a:lstStyle>
            <a:lvl1pPr marL="0" indent="0" algn="l">
              <a:buNone/>
              <a:defRPr sz="1100"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Subhead goes here</a:t>
            </a:r>
          </a:p>
        </p:txBody>
      </p:sp>
    </p:spTree>
    <p:extLst>
      <p:ext uri="{BB962C8B-B14F-4D97-AF65-F5344CB8AC3E}">
        <p14:creationId xmlns:p14="http://schemas.microsoft.com/office/powerpoint/2010/main" val="945750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Case study 2">
    <p:spTree>
      <p:nvGrpSpPr>
        <p:cNvPr id="1" name=""/>
        <p:cNvGrpSpPr/>
        <p:nvPr/>
      </p:nvGrpSpPr>
      <p:grpSpPr>
        <a:xfrm>
          <a:off x="0" y="0"/>
          <a:ext cx="0" cy="0"/>
          <a:chOff x="0" y="0"/>
          <a:chExt cx="0" cy="0"/>
        </a:xfrm>
      </p:grpSpPr>
      <p:pic>
        <p:nvPicPr>
          <p:cNvPr id="9" name="Picture 8" descr="LA_PPT_PRO2.jpg"/>
          <p:cNvPicPr>
            <a:picLocks noChangeAspect="1"/>
          </p:cNvPicPr>
          <p:nvPr userDrawn="1"/>
        </p:nvPicPr>
        <p:blipFill rotWithShape="1">
          <a:blip r:embed="rId2" cstate="email">
            <a:extLst>
              <a:ext uri="{28A0092B-C50C-407E-A947-70E740481C1C}">
                <a14:useLocalDpi xmlns:a14="http://schemas.microsoft.com/office/drawing/2010/main" val="0"/>
              </a:ext>
            </a:extLst>
          </a:blip>
          <a:srcRect/>
          <a:stretch/>
        </p:blipFill>
        <p:spPr>
          <a:xfrm>
            <a:off x="229136" y="245782"/>
            <a:ext cx="8684300" cy="6136973"/>
          </a:xfrm>
          <a:prstGeom prst="rect">
            <a:avLst/>
          </a:prstGeom>
        </p:spPr>
      </p:pic>
      <p:sp>
        <p:nvSpPr>
          <p:cNvPr id="5" name="Footer Placeholder 4"/>
          <p:cNvSpPr>
            <a:spLocks noGrp="1"/>
          </p:cNvSpPr>
          <p:nvPr>
            <p:ph type="ftr" sz="quarter" idx="11"/>
          </p:nvPr>
        </p:nvSpPr>
        <p:spPr>
          <a:xfrm>
            <a:off x="229135" y="6314480"/>
            <a:ext cx="2895600" cy="365125"/>
          </a:xfrm>
        </p:spPr>
        <p:txBody>
          <a:bodyPr/>
          <a:lstStyle>
            <a:lvl1pPr>
              <a:defRPr sz="800" b="1">
                <a:solidFill>
                  <a:schemeClr val="tx2"/>
                </a:solidFill>
              </a:defRPr>
            </a:lvl1pPr>
          </a:lstStyle>
          <a:p>
            <a:pPr algn="l"/>
            <a:r>
              <a:rPr lang="en-US">
                <a:solidFill>
                  <a:srgbClr val="656567"/>
                </a:solidFill>
              </a:rPr>
              <a:t>JaxCareConnect: July 2020 Update </a:t>
            </a:r>
            <a:endParaRPr lang="en-US" dirty="0">
              <a:solidFill>
                <a:srgbClr val="656567"/>
              </a:solidFill>
            </a:endParaRPr>
          </a:p>
        </p:txBody>
      </p:sp>
      <p:sp>
        <p:nvSpPr>
          <p:cNvPr id="6" name="Slide Number Placeholder 5"/>
          <p:cNvSpPr>
            <a:spLocks noGrp="1"/>
          </p:cNvSpPr>
          <p:nvPr>
            <p:ph type="sldNum" sz="quarter" idx="12"/>
          </p:nvPr>
        </p:nvSpPr>
        <p:spPr>
          <a:xfrm>
            <a:off x="6776480" y="6314480"/>
            <a:ext cx="2133600" cy="365125"/>
          </a:xfrm>
        </p:spPr>
        <p:txBody>
          <a:bodyPr/>
          <a:lstStyle>
            <a:lvl1pPr>
              <a:defRPr sz="800" b="1">
                <a:solidFill>
                  <a:schemeClr val="tx2"/>
                </a:solidFill>
              </a:defRPr>
            </a:lvl1pPr>
          </a:lstStyle>
          <a:p>
            <a:r>
              <a:rPr lang="en-US">
                <a:solidFill>
                  <a:srgbClr val="656567"/>
                </a:solidFill>
              </a:rPr>
              <a:t>Page </a:t>
            </a:r>
            <a:fld id="{D92D2A80-12C2-4849-9F83-D65CB3932026}" type="slidenum">
              <a:rPr lang="en-US" smtClean="0">
                <a:solidFill>
                  <a:srgbClr val="656567"/>
                </a:solidFill>
              </a:rPr>
              <a:pPr/>
              <a:t>‹#›</a:t>
            </a:fld>
            <a:endParaRPr lang="en-US" dirty="0">
              <a:solidFill>
                <a:srgbClr val="656567"/>
              </a:solidFill>
            </a:endParaRPr>
          </a:p>
        </p:txBody>
      </p:sp>
      <p:sp>
        <p:nvSpPr>
          <p:cNvPr id="11" name="Title 1"/>
          <p:cNvSpPr>
            <a:spLocks noGrp="1"/>
          </p:cNvSpPr>
          <p:nvPr>
            <p:ph type="ctrTitle" hasCustomPrompt="1"/>
          </p:nvPr>
        </p:nvSpPr>
        <p:spPr>
          <a:xfrm>
            <a:off x="559870" y="5131067"/>
            <a:ext cx="8043035" cy="501238"/>
          </a:xfrm>
        </p:spPr>
        <p:txBody>
          <a:bodyPr anchor="b">
            <a:noAutofit/>
          </a:bodyPr>
          <a:lstStyle>
            <a:lvl1pPr algn="l">
              <a:lnSpc>
                <a:spcPct val="100000"/>
              </a:lnSpc>
              <a:defRPr sz="2600" b="1" i="1">
                <a:solidFill>
                  <a:schemeClr val="bg1"/>
                </a:solidFill>
                <a:latin typeface="Georgia"/>
                <a:cs typeface="Georgia"/>
              </a:defRPr>
            </a:lvl1pPr>
          </a:lstStyle>
          <a:p>
            <a:r>
              <a:rPr lang="en-US" dirty="0"/>
              <a:t>Case Study</a:t>
            </a:r>
          </a:p>
        </p:txBody>
      </p:sp>
      <p:sp>
        <p:nvSpPr>
          <p:cNvPr id="10" name="Subtitle 2"/>
          <p:cNvSpPr>
            <a:spLocks noGrp="1"/>
          </p:cNvSpPr>
          <p:nvPr>
            <p:ph type="subTitle" idx="1" hasCustomPrompt="1"/>
          </p:nvPr>
        </p:nvSpPr>
        <p:spPr>
          <a:xfrm>
            <a:off x="552785" y="5700580"/>
            <a:ext cx="8050120" cy="682175"/>
          </a:xfrm>
        </p:spPr>
        <p:txBody>
          <a:bodyPr>
            <a:normAutofit/>
          </a:bodyPr>
          <a:lstStyle>
            <a:lvl1pPr marL="0" indent="0" algn="l">
              <a:buNone/>
              <a:defRPr sz="1100"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Subhead goes here</a:t>
            </a:r>
          </a:p>
        </p:txBody>
      </p:sp>
    </p:spTree>
    <p:extLst>
      <p:ext uri="{BB962C8B-B14F-4D97-AF65-F5344CB8AC3E}">
        <p14:creationId xmlns:p14="http://schemas.microsoft.com/office/powerpoint/2010/main" val="2666330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7" name="Group 6"/>
          <p:cNvGrpSpPr/>
          <p:nvPr userDrawn="1"/>
        </p:nvGrpSpPr>
        <p:grpSpPr>
          <a:xfrm>
            <a:off x="257045" y="257010"/>
            <a:ext cx="5004819" cy="2388678"/>
            <a:chOff x="257045" y="257010"/>
            <a:chExt cx="5004819" cy="2388678"/>
          </a:xfrm>
        </p:grpSpPr>
        <p:pic>
          <p:nvPicPr>
            <p:cNvPr id="8" name="Picture 7" descr="LA_PPT_PRO.jpg"/>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257045" y="257010"/>
              <a:ext cx="5004819" cy="2388678"/>
            </a:xfrm>
            <a:prstGeom prst="rect">
              <a:avLst/>
            </a:prstGeom>
          </p:spPr>
        </p:pic>
        <p:sp>
          <p:nvSpPr>
            <p:cNvPr id="9" name="Rectangle 8"/>
            <p:cNvSpPr/>
            <p:nvPr/>
          </p:nvSpPr>
          <p:spPr>
            <a:xfrm>
              <a:off x="4929217" y="1375758"/>
              <a:ext cx="332647" cy="126993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sp>
        <p:nvSpPr>
          <p:cNvPr id="3" name="Content Placeholder 2"/>
          <p:cNvSpPr>
            <a:spLocks noGrp="1"/>
          </p:cNvSpPr>
          <p:nvPr>
            <p:ph idx="1" hasCustomPrompt="1"/>
          </p:nvPr>
        </p:nvSpPr>
        <p:spPr>
          <a:xfrm>
            <a:off x="5038456" y="1928620"/>
            <a:ext cx="3757583" cy="3915529"/>
          </a:xfrm>
        </p:spPr>
        <p:txBody>
          <a:bodyPr>
            <a:noAutofit/>
          </a:bodyPr>
          <a:lstStyle>
            <a:lvl1pPr marL="182563" indent="-182563">
              <a:spcBef>
                <a:spcPts val="0"/>
              </a:spcBef>
              <a:buFont typeface="Wingdings" panose="05000000000000000000" pitchFamily="2" charset="2"/>
              <a:buChar char="§"/>
              <a:defRPr sz="2000" baseline="0"/>
            </a:lvl1pPr>
            <a:lvl2pPr marL="461963" indent="-182563">
              <a:defRPr sz="2000"/>
            </a:lvl2pPr>
            <a:lvl3pPr marL="688975" indent="-227013">
              <a:defRPr sz="2000"/>
            </a:lvl3pPr>
            <a:lvl4pPr marL="914400" indent="-182563">
              <a:defRPr sz="2000"/>
            </a:lvl4pPr>
            <a:lvl5pPr marL="1085850" indent="-182563">
              <a:defRPr sz="20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5" name="Footer Placeholder 4"/>
          <p:cNvSpPr>
            <a:spLocks noGrp="1"/>
          </p:cNvSpPr>
          <p:nvPr>
            <p:ph type="ftr" sz="quarter" idx="11"/>
          </p:nvPr>
        </p:nvSpPr>
        <p:spPr>
          <a:xfrm>
            <a:off x="229135" y="6314480"/>
            <a:ext cx="2895600" cy="365125"/>
          </a:xfrm>
        </p:spPr>
        <p:txBody>
          <a:bodyPr/>
          <a:lstStyle>
            <a:lvl1pPr>
              <a:defRPr sz="800" b="1">
                <a:solidFill>
                  <a:schemeClr val="tx2"/>
                </a:solidFill>
              </a:defRPr>
            </a:lvl1pPr>
          </a:lstStyle>
          <a:p>
            <a:pPr algn="l"/>
            <a:r>
              <a:rPr lang="en-US">
                <a:solidFill>
                  <a:srgbClr val="656567"/>
                </a:solidFill>
              </a:rPr>
              <a:t>JaxCareConnect: July 2020 Update </a:t>
            </a:r>
            <a:endParaRPr lang="en-US" dirty="0">
              <a:solidFill>
                <a:srgbClr val="656567"/>
              </a:solidFill>
            </a:endParaRPr>
          </a:p>
        </p:txBody>
      </p:sp>
      <p:sp>
        <p:nvSpPr>
          <p:cNvPr id="6" name="Slide Number Placeholder 5"/>
          <p:cNvSpPr>
            <a:spLocks noGrp="1"/>
          </p:cNvSpPr>
          <p:nvPr>
            <p:ph type="sldNum" sz="quarter" idx="12"/>
          </p:nvPr>
        </p:nvSpPr>
        <p:spPr>
          <a:xfrm>
            <a:off x="6776480" y="6314480"/>
            <a:ext cx="2133600" cy="365125"/>
          </a:xfrm>
        </p:spPr>
        <p:txBody>
          <a:bodyPr/>
          <a:lstStyle>
            <a:lvl1pPr>
              <a:defRPr sz="800" b="1">
                <a:solidFill>
                  <a:schemeClr val="tx2"/>
                </a:solidFill>
              </a:defRPr>
            </a:lvl1pPr>
          </a:lstStyle>
          <a:p>
            <a:r>
              <a:rPr lang="en-US">
                <a:solidFill>
                  <a:srgbClr val="656567"/>
                </a:solidFill>
              </a:rPr>
              <a:t>Page </a:t>
            </a:r>
            <a:fld id="{D92D2A80-12C2-4849-9F83-D65CB3932026}" type="slidenum">
              <a:rPr lang="en-US" smtClean="0">
                <a:solidFill>
                  <a:srgbClr val="656567"/>
                </a:solidFill>
              </a:rPr>
              <a:pPr/>
              <a:t>‹#›</a:t>
            </a:fld>
            <a:endParaRPr lang="en-US" dirty="0">
              <a:solidFill>
                <a:srgbClr val="656567"/>
              </a:solidFill>
            </a:endParaRPr>
          </a:p>
        </p:txBody>
      </p:sp>
      <p:sp>
        <p:nvSpPr>
          <p:cNvPr id="11" name="Title 1"/>
          <p:cNvSpPr>
            <a:spLocks noGrp="1"/>
          </p:cNvSpPr>
          <p:nvPr>
            <p:ph type="ctrTitle" hasCustomPrompt="1"/>
          </p:nvPr>
        </p:nvSpPr>
        <p:spPr>
          <a:xfrm>
            <a:off x="873945" y="191793"/>
            <a:ext cx="3058810" cy="1870358"/>
          </a:xfrm>
        </p:spPr>
        <p:txBody>
          <a:bodyPr anchor="ctr">
            <a:normAutofit/>
          </a:bodyPr>
          <a:lstStyle>
            <a:lvl1pPr algn="l">
              <a:lnSpc>
                <a:spcPct val="90000"/>
              </a:lnSpc>
              <a:defRPr sz="2700" b="1" i="1">
                <a:solidFill>
                  <a:schemeClr val="bg1"/>
                </a:solidFill>
                <a:latin typeface="Georgia"/>
                <a:cs typeface="Georgia"/>
              </a:defRPr>
            </a:lvl1pPr>
          </a:lstStyle>
          <a:p>
            <a:r>
              <a:rPr lang="en-US" dirty="0"/>
              <a:t>Presentation Contents</a:t>
            </a:r>
          </a:p>
        </p:txBody>
      </p:sp>
      <p:cxnSp>
        <p:nvCxnSpPr>
          <p:cNvPr id="13" name="Straight Connector 12"/>
          <p:cNvCxnSpPr/>
          <p:nvPr userDrawn="1"/>
        </p:nvCxnSpPr>
        <p:spPr>
          <a:xfrm>
            <a:off x="318567" y="6285998"/>
            <a:ext cx="8495760" cy="0"/>
          </a:xfrm>
          <a:prstGeom prst="line">
            <a:avLst/>
          </a:prstGeom>
          <a:ln w="12700" cmpd="sng">
            <a:solidFill>
              <a:schemeClr val="accent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9470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pic>
        <p:nvPicPr>
          <p:cNvPr id="12" name="Picture 11" descr="LA_PPT_PRO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a:stretch/>
        </p:blipFill>
        <p:spPr>
          <a:xfrm>
            <a:off x="229136" y="218473"/>
            <a:ext cx="8687158" cy="1406420"/>
          </a:xfrm>
          <a:prstGeom prst="rect">
            <a:avLst/>
          </a:prstGeom>
        </p:spPr>
      </p:pic>
      <p:sp>
        <p:nvSpPr>
          <p:cNvPr id="5" name="Footer Placeholder 4"/>
          <p:cNvSpPr>
            <a:spLocks noGrp="1"/>
          </p:cNvSpPr>
          <p:nvPr>
            <p:ph type="ftr" sz="quarter" idx="11"/>
          </p:nvPr>
        </p:nvSpPr>
        <p:spPr>
          <a:xfrm>
            <a:off x="229135" y="6314480"/>
            <a:ext cx="2895600" cy="365125"/>
          </a:xfrm>
        </p:spPr>
        <p:txBody>
          <a:bodyPr/>
          <a:lstStyle>
            <a:lvl1pPr>
              <a:defRPr sz="800" b="1">
                <a:solidFill>
                  <a:schemeClr val="tx2"/>
                </a:solidFill>
              </a:defRPr>
            </a:lvl1pPr>
          </a:lstStyle>
          <a:p>
            <a:pPr algn="l"/>
            <a:r>
              <a:rPr lang="en-US">
                <a:solidFill>
                  <a:srgbClr val="656567"/>
                </a:solidFill>
              </a:rPr>
              <a:t>JaxCareConnect: July 2020 Update </a:t>
            </a:r>
            <a:endParaRPr lang="en-US" dirty="0">
              <a:solidFill>
                <a:srgbClr val="656567"/>
              </a:solidFill>
            </a:endParaRPr>
          </a:p>
        </p:txBody>
      </p:sp>
      <p:sp>
        <p:nvSpPr>
          <p:cNvPr id="6" name="Slide Number Placeholder 5"/>
          <p:cNvSpPr>
            <a:spLocks noGrp="1"/>
          </p:cNvSpPr>
          <p:nvPr>
            <p:ph type="sldNum" sz="quarter" idx="12"/>
          </p:nvPr>
        </p:nvSpPr>
        <p:spPr>
          <a:xfrm>
            <a:off x="6776480" y="6314480"/>
            <a:ext cx="2133600" cy="365125"/>
          </a:xfrm>
        </p:spPr>
        <p:txBody>
          <a:bodyPr/>
          <a:lstStyle>
            <a:lvl1pPr>
              <a:defRPr sz="800" b="1">
                <a:solidFill>
                  <a:schemeClr val="tx2"/>
                </a:solidFill>
              </a:defRPr>
            </a:lvl1pPr>
          </a:lstStyle>
          <a:p>
            <a:r>
              <a:rPr lang="en-US">
                <a:solidFill>
                  <a:srgbClr val="656567"/>
                </a:solidFill>
              </a:rPr>
              <a:t>Page </a:t>
            </a:r>
            <a:fld id="{D92D2A80-12C2-4849-9F83-D65CB3932026}" type="slidenum">
              <a:rPr lang="en-US" smtClean="0">
                <a:solidFill>
                  <a:srgbClr val="656567"/>
                </a:solidFill>
              </a:rPr>
              <a:pPr/>
              <a:t>‹#›</a:t>
            </a:fld>
            <a:endParaRPr lang="en-US" dirty="0">
              <a:solidFill>
                <a:srgbClr val="656567"/>
              </a:solidFill>
            </a:endParaRPr>
          </a:p>
        </p:txBody>
      </p:sp>
      <p:sp>
        <p:nvSpPr>
          <p:cNvPr id="11" name="Title 1"/>
          <p:cNvSpPr>
            <a:spLocks noGrp="1"/>
          </p:cNvSpPr>
          <p:nvPr>
            <p:ph type="ctrTitle" hasCustomPrompt="1"/>
          </p:nvPr>
        </p:nvSpPr>
        <p:spPr>
          <a:xfrm>
            <a:off x="873945" y="1427382"/>
            <a:ext cx="3058810" cy="1870358"/>
          </a:xfrm>
        </p:spPr>
        <p:txBody>
          <a:bodyPr anchor="ctr">
            <a:normAutofit/>
          </a:bodyPr>
          <a:lstStyle>
            <a:lvl1pPr algn="l">
              <a:lnSpc>
                <a:spcPct val="100000"/>
              </a:lnSpc>
              <a:defRPr sz="2600" b="1" i="1">
                <a:solidFill>
                  <a:schemeClr val="accent1"/>
                </a:solidFill>
                <a:latin typeface="Georgia"/>
                <a:cs typeface="Georgia"/>
              </a:defRPr>
            </a:lvl1pPr>
          </a:lstStyle>
          <a:p>
            <a:r>
              <a:rPr lang="en-US" dirty="0"/>
              <a:t>Presentation Contents</a:t>
            </a:r>
          </a:p>
        </p:txBody>
      </p:sp>
      <p:cxnSp>
        <p:nvCxnSpPr>
          <p:cNvPr id="13" name="Straight Connector 12"/>
          <p:cNvCxnSpPr/>
          <p:nvPr userDrawn="1"/>
        </p:nvCxnSpPr>
        <p:spPr>
          <a:xfrm>
            <a:off x="318567" y="6285998"/>
            <a:ext cx="8495760" cy="0"/>
          </a:xfrm>
          <a:prstGeom prst="line">
            <a:avLst/>
          </a:prstGeom>
          <a:ln w="1270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9" name="Content Placeholder 2"/>
          <p:cNvSpPr>
            <a:spLocks noGrp="1"/>
          </p:cNvSpPr>
          <p:nvPr>
            <p:ph idx="1" hasCustomPrompt="1"/>
          </p:nvPr>
        </p:nvSpPr>
        <p:spPr>
          <a:xfrm>
            <a:off x="5038456" y="1928620"/>
            <a:ext cx="3757583" cy="3915529"/>
          </a:xfrm>
        </p:spPr>
        <p:txBody>
          <a:bodyPr>
            <a:noAutofit/>
          </a:bodyPr>
          <a:lstStyle>
            <a:lvl1pPr marL="182563" indent="-182563">
              <a:spcBef>
                <a:spcPts val="0"/>
              </a:spcBef>
              <a:buFont typeface="Wingdings" panose="05000000000000000000" pitchFamily="2" charset="2"/>
              <a:buChar char="§"/>
              <a:defRPr sz="2000" baseline="0"/>
            </a:lvl1pPr>
            <a:lvl2pPr marL="461963" indent="-182563">
              <a:defRPr sz="2000"/>
            </a:lvl2pPr>
            <a:lvl3pPr marL="688975" indent="-227013">
              <a:defRPr sz="2000"/>
            </a:lvl3pPr>
            <a:lvl4pPr marL="914400" indent="-182563">
              <a:defRPr sz="2000"/>
            </a:lvl4pPr>
            <a:lvl5pPr marL="1085850" indent="-182563">
              <a:defRPr sz="20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Tree>
    <p:extLst>
      <p:ext uri="{BB962C8B-B14F-4D97-AF65-F5344CB8AC3E}">
        <p14:creationId xmlns:p14="http://schemas.microsoft.com/office/powerpoint/2010/main" val="2450126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image bar)">
    <p:spTree>
      <p:nvGrpSpPr>
        <p:cNvPr id="1" name=""/>
        <p:cNvGrpSpPr/>
        <p:nvPr/>
      </p:nvGrpSpPr>
      <p:grpSpPr>
        <a:xfrm>
          <a:off x="0" y="0"/>
          <a:ext cx="0" cy="0"/>
          <a:chOff x="0" y="0"/>
          <a:chExt cx="0" cy="0"/>
        </a:xfrm>
      </p:grpSpPr>
      <p:pic>
        <p:nvPicPr>
          <p:cNvPr id="9" name="Picture 8" descr="LA_PPT_PRO10.jpg"/>
          <p:cNvPicPr>
            <a:picLocks noChangeAspect="1"/>
          </p:cNvPicPr>
          <p:nvPr userDrawn="1"/>
        </p:nvPicPr>
        <p:blipFill rotWithShape="1">
          <a:blip r:embed="rId2" cstate="email">
            <a:extLst>
              <a:ext uri="{28A0092B-C50C-407E-A947-70E740481C1C}">
                <a14:useLocalDpi xmlns:a14="http://schemas.microsoft.com/office/drawing/2010/main" val="0"/>
              </a:ext>
            </a:extLst>
          </a:blip>
          <a:srcRect/>
          <a:stretch/>
        </p:blipFill>
        <p:spPr>
          <a:xfrm>
            <a:off x="229136" y="232127"/>
            <a:ext cx="8687158" cy="1187947"/>
          </a:xfrm>
          <a:prstGeom prst="rect">
            <a:avLst/>
          </a:prstGeom>
        </p:spPr>
      </p:pic>
      <p:sp>
        <p:nvSpPr>
          <p:cNvPr id="5" name="Footer Placeholder 4"/>
          <p:cNvSpPr>
            <a:spLocks noGrp="1"/>
          </p:cNvSpPr>
          <p:nvPr>
            <p:ph type="ftr" sz="quarter" idx="11"/>
          </p:nvPr>
        </p:nvSpPr>
        <p:spPr>
          <a:xfrm>
            <a:off x="229135" y="6314480"/>
            <a:ext cx="2895600" cy="365125"/>
          </a:xfrm>
        </p:spPr>
        <p:txBody>
          <a:bodyPr/>
          <a:lstStyle>
            <a:lvl1pPr>
              <a:defRPr sz="800" b="1">
                <a:solidFill>
                  <a:schemeClr val="tx2"/>
                </a:solidFill>
              </a:defRPr>
            </a:lvl1pPr>
          </a:lstStyle>
          <a:p>
            <a:pPr algn="l"/>
            <a:r>
              <a:rPr lang="en-US">
                <a:solidFill>
                  <a:srgbClr val="656567"/>
                </a:solidFill>
              </a:rPr>
              <a:t>JaxCareConnect: July 2020 Update </a:t>
            </a:r>
            <a:endParaRPr lang="en-US" dirty="0">
              <a:solidFill>
                <a:srgbClr val="656567"/>
              </a:solidFill>
            </a:endParaRPr>
          </a:p>
        </p:txBody>
      </p:sp>
      <p:sp>
        <p:nvSpPr>
          <p:cNvPr id="6" name="Slide Number Placeholder 5"/>
          <p:cNvSpPr>
            <a:spLocks noGrp="1"/>
          </p:cNvSpPr>
          <p:nvPr>
            <p:ph type="sldNum" sz="quarter" idx="12"/>
          </p:nvPr>
        </p:nvSpPr>
        <p:spPr>
          <a:xfrm>
            <a:off x="6776480" y="6314480"/>
            <a:ext cx="2133600" cy="365125"/>
          </a:xfrm>
        </p:spPr>
        <p:txBody>
          <a:bodyPr/>
          <a:lstStyle>
            <a:lvl1pPr>
              <a:defRPr sz="800" b="1">
                <a:solidFill>
                  <a:schemeClr val="tx2"/>
                </a:solidFill>
              </a:defRPr>
            </a:lvl1pPr>
          </a:lstStyle>
          <a:p>
            <a:r>
              <a:rPr lang="en-US">
                <a:solidFill>
                  <a:srgbClr val="656567"/>
                </a:solidFill>
              </a:rPr>
              <a:t>Page </a:t>
            </a:r>
            <a:fld id="{D92D2A80-12C2-4849-9F83-D65CB3932026}" type="slidenum">
              <a:rPr lang="en-US" smtClean="0">
                <a:solidFill>
                  <a:srgbClr val="656567"/>
                </a:solidFill>
              </a:rPr>
              <a:pPr/>
              <a:t>‹#›</a:t>
            </a:fld>
            <a:endParaRPr lang="en-US" dirty="0">
              <a:solidFill>
                <a:srgbClr val="656567"/>
              </a:solidFill>
            </a:endParaRPr>
          </a:p>
        </p:txBody>
      </p:sp>
      <p:sp>
        <p:nvSpPr>
          <p:cNvPr id="11" name="Title 1"/>
          <p:cNvSpPr>
            <a:spLocks noGrp="1"/>
          </p:cNvSpPr>
          <p:nvPr>
            <p:ph type="ctrTitle" hasCustomPrompt="1"/>
          </p:nvPr>
        </p:nvSpPr>
        <p:spPr>
          <a:xfrm>
            <a:off x="559870" y="1522989"/>
            <a:ext cx="8254457" cy="501238"/>
          </a:xfrm>
        </p:spPr>
        <p:txBody>
          <a:bodyPr anchor="t">
            <a:normAutofit/>
          </a:bodyPr>
          <a:lstStyle>
            <a:lvl1pPr algn="l">
              <a:lnSpc>
                <a:spcPct val="100000"/>
              </a:lnSpc>
              <a:defRPr sz="2200" b="1" i="1">
                <a:solidFill>
                  <a:schemeClr val="accent1"/>
                </a:solidFill>
                <a:latin typeface="Georgia"/>
                <a:cs typeface="Georgia"/>
              </a:defRPr>
            </a:lvl1pPr>
          </a:lstStyle>
          <a:p>
            <a:r>
              <a:rPr lang="en-US" dirty="0"/>
              <a:t>Basic Header</a:t>
            </a:r>
          </a:p>
        </p:txBody>
      </p:sp>
      <p:cxnSp>
        <p:nvCxnSpPr>
          <p:cNvPr id="13" name="Straight Connector 12"/>
          <p:cNvCxnSpPr/>
          <p:nvPr userDrawn="1"/>
        </p:nvCxnSpPr>
        <p:spPr>
          <a:xfrm>
            <a:off x="318567" y="6285998"/>
            <a:ext cx="8495760" cy="0"/>
          </a:xfrm>
          <a:prstGeom prst="line">
            <a:avLst/>
          </a:prstGeom>
          <a:ln w="1270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8" name="Content Placeholder 2"/>
          <p:cNvSpPr>
            <a:spLocks noGrp="1"/>
          </p:cNvSpPr>
          <p:nvPr>
            <p:ph idx="1" hasCustomPrompt="1"/>
          </p:nvPr>
        </p:nvSpPr>
        <p:spPr>
          <a:xfrm>
            <a:off x="559870" y="2127142"/>
            <a:ext cx="8236169" cy="3717007"/>
          </a:xfrm>
        </p:spPr>
        <p:txBody>
          <a:bodyPr>
            <a:noAutofit/>
          </a:bodyPr>
          <a:lstStyle>
            <a:lvl1pPr marL="182563" indent="-182563">
              <a:spcBef>
                <a:spcPts val="0"/>
              </a:spcBef>
              <a:buFont typeface="Wingdings" panose="05000000000000000000" pitchFamily="2" charset="2"/>
              <a:buChar char="§"/>
              <a:defRPr sz="2000" baseline="0"/>
            </a:lvl1pPr>
            <a:lvl2pPr marL="461963" indent="-182563">
              <a:defRPr sz="2000"/>
            </a:lvl2pPr>
            <a:lvl3pPr marL="688975" indent="-227013">
              <a:defRPr sz="2000"/>
            </a:lvl3pPr>
            <a:lvl4pPr marL="914400" indent="-182563">
              <a:defRPr sz="2000"/>
            </a:lvl4pPr>
            <a:lvl5pPr marL="1085850" indent="-182563">
              <a:defRPr sz="20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Tree>
    <p:extLst>
      <p:ext uri="{BB962C8B-B14F-4D97-AF65-F5344CB8AC3E}">
        <p14:creationId xmlns:p14="http://schemas.microsoft.com/office/powerpoint/2010/main" val="3406717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0872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r>
              <a:rPr lang="en-US">
                <a:solidFill>
                  <a:prstClr val="black">
                    <a:tint val="75000"/>
                  </a:prstClr>
                </a:solidFill>
              </a:rPr>
              <a:t>JaxCareConnect: July 2020 Update </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solidFill>
                  <a:prstClr val="black">
                    <a:tint val="75000"/>
                  </a:prstClr>
                </a:solidFill>
              </a:rPr>
              <a:t>Page </a:t>
            </a:r>
            <a:fld id="{D92D2A80-12C2-4849-9F83-D65CB393202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2291087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Lst>
  <p:hf hdr="0" dt="0"/>
  <p:txStyles>
    <p:titleStyle>
      <a:lvl1pPr algn="l" defTabSz="457200" rtl="0" eaLnBrk="1" latinLnBrk="0" hangingPunct="1">
        <a:lnSpc>
          <a:spcPct val="90000"/>
        </a:lnSpc>
        <a:spcBef>
          <a:spcPct val="0"/>
        </a:spcBef>
        <a:buNone/>
        <a:defRPr sz="2700" b="1" i="1" kern="1200">
          <a:solidFill>
            <a:schemeClr val="accent1"/>
          </a:solidFill>
          <a:latin typeface="Georgia"/>
          <a:ea typeface="+mj-ea"/>
          <a:cs typeface="Georgia"/>
        </a:defRPr>
      </a:lvl1pPr>
    </p:titleStyle>
    <p:bodyStyle>
      <a:lvl1pPr marL="342900" indent="-342900" algn="l" defTabSz="457200" rtl="0" eaLnBrk="1" latinLnBrk="0" hangingPunct="1">
        <a:lnSpc>
          <a:spcPct val="100000"/>
        </a:lnSpc>
        <a:spcBef>
          <a:spcPts val="0"/>
        </a:spcBef>
        <a:spcAft>
          <a:spcPts val="1200"/>
        </a:spcAft>
        <a:buClr>
          <a:schemeClr val="tx2"/>
        </a:buClr>
        <a:buSzPct val="80000"/>
        <a:buFont typeface="Wingdings" panose="05000000000000000000" pitchFamily="2" charset="2"/>
        <a:buChar char="§"/>
        <a:defRPr sz="2000" kern="1200">
          <a:solidFill>
            <a:schemeClr val="tx1"/>
          </a:solidFill>
          <a:latin typeface="+mn-lt"/>
          <a:ea typeface="+mn-ea"/>
          <a:cs typeface="+mn-cs"/>
        </a:defRPr>
      </a:lvl1pPr>
      <a:lvl2pPr marL="742950" indent="-285750" algn="l" defTabSz="457200" rtl="0" eaLnBrk="1" latinLnBrk="0" hangingPunct="1">
        <a:lnSpc>
          <a:spcPct val="100000"/>
        </a:lnSpc>
        <a:spcBef>
          <a:spcPts val="0"/>
        </a:spcBef>
        <a:spcAft>
          <a:spcPts val="1200"/>
        </a:spcAft>
        <a:buClr>
          <a:schemeClr val="tx2"/>
        </a:buClr>
        <a:buSzPct val="80000"/>
        <a:buFont typeface="Wingdings" panose="05000000000000000000" pitchFamily="2" charset="2"/>
        <a:buChar char="§"/>
        <a:defRPr sz="2000" kern="1200">
          <a:solidFill>
            <a:schemeClr val="tx1"/>
          </a:solidFill>
          <a:latin typeface="+mn-lt"/>
          <a:ea typeface="+mn-ea"/>
          <a:cs typeface="+mn-cs"/>
        </a:defRPr>
      </a:lvl2pPr>
      <a:lvl3pPr marL="1143000" indent="-228600" algn="l" defTabSz="457200" rtl="0" eaLnBrk="1" latinLnBrk="0" hangingPunct="1">
        <a:lnSpc>
          <a:spcPct val="100000"/>
        </a:lnSpc>
        <a:spcBef>
          <a:spcPts val="0"/>
        </a:spcBef>
        <a:spcAft>
          <a:spcPts val="1200"/>
        </a:spcAft>
        <a:buClr>
          <a:schemeClr val="tx2"/>
        </a:buClr>
        <a:buSzPct val="80000"/>
        <a:buFont typeface="Wingdings" panose="05000000000000000000" pitchFamily="2" charset="2"/>
        <a:buChar char="§"/>
        <a:defRPr sz="2000" kern="1200">
          <a:solidFill>
            <a:schemeClr val="tx1"/>
          </a:solidFill>
          <a:latin typeface="+mn-lt"/>
          <a:ea typeface="+mn-ea"/>
          <a:cs typeface="+mn-cs"/>
        </a:defRPr>
      </a:lvl3pPr>
      <a:lvl4pPr marL="1600200" indent="-228600" algn="l" defTabSz="457200" rtl="0" eaLnBrk="1" latinLnBrk="0" hangingPunct="1">
        <a:lnSpc>
          <a:spcPct val="100000"/>
        </a:lnSpc>
        <a:spcBef>
          <a:spcPts val="0"/>
        </a:spcBef>
        <a:spcAft>
          <a:spcPts val="1200"/>
        </a:spcAft>
        <a:buClr>
          <a:schemeClr val="tx2"/>
        </a:buClr>
        <a:buSzPct val="80000"/>
        <a:buFont typeface="Wingdings" panose="05000000000000000000" pitchFamily="2" charset="2"/>
        <a:buChar char="§"/>
        <a:defRPr sz="2000" kern="1200">
          <a:solidFill>
            <a:schemeClr val="tx1"/>
          </a:solidFill>
          <a:latin typeface="+mn-lt"/>
          <a:ea typeface="+mn-ea"/>
          <a:cs typeface="+mn-cs"/>
        </a:defRPr>
      </a:lvl4pPr>
      <a:lvl5pPr marL="2057400" indent="-228600" algn="l" defTabSz="457200" rtl="0" eaLnBrk="1" latinLnBrk="0" hangingPunct="1">
        <a:lnSpc>
          <a:spcPct val="100000"/>
        </a:lnSpc>
        <a:spcBef>
          <a:spcPts val="0"/>
        </a:spcBef>
        <a:spcAft>
          <a:spcPts val="1200"/>
        </a:spcAft>
        <a:buClr>
          <a:schemeClr val="tx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jpeg"/><Relationship Id="rId7" Type="http://schemas.openxmlformats.org/officeDocument/2006/relationships/image" Target="../media/image18.png"/><Relationship Id="rId2" Type="http://schemas.openxmlformats.org/officeDocument/2006/relationships/notesSlide" Target="../notesSlides/notesSlide1.xml"/><Relationship Id="rId1" Type="http://schemas.openxmlformats.org/officeDocument/2006/relationships/slideLayout" Target="../slideLayouts/slideLayout10.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 Id="rId9" Type="http://schemas.openxmlformats.org/officeDocument/2006/relationships/image" Target="../media/image20.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hyperlink" Target="http://www.hpcnef.org/jacksonville-nonprofit-hospital-partnership-community-health-needs-assessment" TargetMode="Externa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xml"/><Relationship Id="rId1" Type="http://schemas.openxmlformats.org/officeDocument/2006/relationships/slideLayout" Target="../slideLayouts/slideLayout10.xml"/><Relationship Id="rId5" Type="http://schemas.openxmlformats.org/officeDocument/2006/relationships/image" Target="../media/image25.png"/><Relationship Id="rId4" Type="http://schemas.openxmlformats.org/officeDocument/2006/relationships/image" Target="../media/image24.pn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6.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932A7EA3-9126-46DF-94B5-346E9EF8AEAA}"/>
              </a:ext>
            </a:extLst>
          </p:cNvPr>
          <p:cNvSpPr>
            <a:spLocks noGrp="1"/>
          </p:cNvSpPr>
          <p:nvPr>
            <p:ph type="ftr" sz="quarter" idx="11"/>
          </p:nvPr>
        </p:nvSpPr>
        <p:spPr>
          <a:xfrm>
            <a:off x="229134" y="6314480"/>
            <a:ext cx="4419066" cy="365125"/>
          </a:xfrm>
        </p:spPr>
        <p:txBody>
          <a:bodyPr/>
          <a:lstStyle/>
          <a:p>
            <a:pPr algn="l"/>
            <a:r>
              <a:rPr lang="en-US" dirty="0">
                <a:solidFill>
                  <a:srgbClr val="656567"/>
                </a:solidFill>
              </a:rPr>
              <a:t>JaxCareConnect: Presentation to the City of Jacksonville Social Justice and Community Investment Committee 10/28/2020  </a:t>
            </a:r>
          </a:p>
        </p:txBody>
      </p:sp>
      <p:sp>
        <p:nvSpPr>
          <p:cNvPr id="3" name="Slide Number Placeholder 2">
            <a:extLst>
              <a:ext uri="{FF2B5EF4-FFF2-40B4-BE49-F238E27FC236}">
                <a16:creationId xmlns:a16="http://schemas.microsoft.com/office/drawing/2014/main" xmlns="" id="{4A4A9978-AE38-4E23-BE6C-5EA38362530E}"/>
              </a:ext>
            </a:extLst>
          </p:cNvPr>
          <p:cNvSpPr>
            <a:spLocks noGrp="1"/>
          </p:cNvSpPr>
          <p:nvPr>
            <p:ph type="sldNum" sz="quarter" idx="12"/>
          </p:nvPr>
        </p:nvSpPr>
        <p:spPr/>
        <p:txBody>
          <a:bodyPr/>
          <a:lstStyle/>
          <a:p>
            <a:r>
              <a:rPr lang="en-US" dirty="0">
                <a:solidFill>
                  <a:srgbClr val="656567"/>
                </a:solidFill>
              </a:rPr>
              <a:t>Page </a:t>
            </a:r>
            <a:fld id="{D92D2A80-12C2-4849-9F83-D65CB3932026}" type="slidenum">
              <a:rPr lang="en-US" smtClean="0">
                <a:solidFill>
                  <a:srgbClr val="656567"/>
                </a:solidFill>
              </a:rPr>
              <a:pPr/>
              <a:t>1</a:t>
            </a:fld>
            <a:endParaRPr lang="en-US" dirty="0">
              <a:solidFill>
                <a:srgbClr val="656567"/>
              </a:solidFill>
            </a:endParaRPr>
          </a:p>
        </p:txBody>
      </p:sp>
      <p:sp>
        <p:nvSpPr>
          <p:cNvPr id="6" name="Title 3">
            <a:extLst>
              <a:ext uri="{FF2B5EF4-FFF2-40B4-BE49-F238E27FC236}">
                <a16:creationId xmlns:a16="http://schemas.microsoft.com/office/drawing/2014/main" xmlns="" id="{EA4DF873-89EF-4318-A424-860E4AB326FF}"/>
              </a:ext>
            </a:extLst>
          </p:cNvPr>
          <p:cNvSpPr>
            <a:spLocks noGrp="1"/>
          </p:cNvSpPr>
          <p:nvPr>
            <p:ph type="ctrTitle"/>
          </p:nvPr>
        </p:nvSpPr>
        <p:spPr>
          <a:xfrm>
            <a:off x="343167" y="3949904"/>
            <a:ext cx="8457666" cy="2364576"/>
          </a:xfrm>
        </p:spPr>
        <p:txBody>
          <a:bodyPr>
            <a:normAutofit fontScale="90000"/>
          </a:bodyPr>
          <a:lstStyle/>
          <a:p>
            <a:pPr algn="r"/>
            <a:r>
              <a:rPr lang="en-US" sz="2800" dirty="0">
                <a:latin typeface="Lato" panose="020F0502020204030203" pitchFamily="34" charset="0"/>
              </a:rPr>
              <a:t>JaxCareConnect</a:t>
            </a:r>
            <a:br>
              <a:rPr lang="en-US" sz="2800" dirty="0">
                <a:latin typeface="Lato" panose="020F0502020204030203" pitchFamily="34" charset="0"/>
              </a:rPr>
            </a:br>
            <a:r>
              <a:rPr lang="en-US" sz="2800" dirty="0">
                <a:latin typeface="Lato" panose="020F0502020204030203" pitchFamily="34" charset="0"/>
              </a:rPr>
              <a:t>Doing Greater Good. Together.</a:t>
            </a:r>
            <a:br>
              <a:rPr lang="en-US" sz="2800" dirty="0">
                <a:latin typeface="Lato" panose="020F0502020204030203" pitchFamily="34" charset="0"/>
              </a:rPr>
            </a:br>
            <a:r>
              <a:rPr lang="en-US" sz="2800" dirty="0">
                <a:latin typeface="Lato" panose="020F0502020204030203" pitchFamily="34" charset="0"/>
              </a:rPr>
              <a:t/>
            </a:r>
            <a:br>
              <a:rPr lang="en-US" sz="2800" dirty="0">
                <a:latin typeface="Lato" panose="020F0502020204030203" pitchFamily="34" charset="0"/>
              </a:rPr>
            </a:br>
            <a:r>
              <a:rPr lang="en-US" sz="2700" i="0" dirty="0">
                <a:latin typeface="Lato" panose="020F0502020204030203" pitchFamily="34" charset="0"/>
              </a:rPr>
              <a:t>Creating a Primary Health Care Safety Net System </a:t>
            </a:r>
            <a:br>
              <a:rPr lang="en-US" sz="2700" i="0" dirty="0">
                <a:latin typeface="Lato" panose="020F0502020204030203" pitchFamily="34" charset="0"/>
              </a:rPr>
            </a:br>
            <a:r>
              <a:rPr lang="en-US" sz="2700" i="0" dirty="0">
                <a:latin typeface="Lato" panose="020F0502020204030203" pitchFamily="34" charset="0"/>
              </a:rPr>
              <a:t>for Duval County</a:t>
            </a:r>
            <a:r>
              <a:rPr lang="en-US" i="0" dirty="0">
                <a:latin typeface="Lato" panose="020F0502020204030203" pitchFamily="34" charset="0"/>
              </a:rPr>
              <a:t/>
            </a:r>
            <a:br>
              <a:rPr lang="en-US" i="0" dirty="0">
                <a:latin typeface="Lato" panose="020F0502020204030203" pitchFamily="34" charset="0"/>
              </a:rPr>
            </a:br>
            <a:r>
              <a:rPr lang="en-US" i="0" dirty="0">
                <a:latin typeface="Lato" panose="020F0502020204030203" pitchFamily="34" charset="0"/>
              </a:rPr>
              <a:t/>
            </a:r>
            <a:br>
              <a:rPr lang="en-US" i="0" dirty="0">
                <a:latin typeface="Lato" panose="020F0502020204030203" pitchFamily="34" charset="0"/>
              </a:rPr>
            </a:br>
            <a:endParaRPr lang="en-US" i="0" dirty="0">
              <a:solidFill>
                <a:schemeClr val="tx1">
                  <a:lumMod val="50000"/>
                  <a:lumOff val="50000"/>
                </a:schemeClr>
              </a:solidFill>
              <a:latin typeface="Lato" panose="020F0502020204030203" pitchFamily="34" charset="0"/>
            </a:endParaRPr>
          </a:p>
        </p:txBody>
      </p:sp>
      <p:pic>
        <p:nvPicPr>
          <p:cNvPr id="7" name="Picture 2" descr="Image result for agape jacksonville fl">
            <a:extLst>
              <a:ext uri="{FF2B5EF4-FFF2-40B4-BE49-F238E27FC236}">
                <a16:creationId xmlns:a16="http://schemas.microsoft.com/office/drawing/2014/main" xmlns="" id="{12DCC253-EB97-4DD4-881E-253CEB0F664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82702" y="1072346"/>
            <a:ext cx="1651935" cy="45256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Image result for volunteers in medicine jacksonville fl">
            <a:extLst>
              <a:ext uri="{FF2B5EF4-FFF2-40B4-BE49-F238E27FC236}">
                <a16:creationId xmlns:a16="http://schemas.microsoft.com/office/drawing/2014/main" xmlns="" id="{EC083F11-6397-4C55-864E-59E234AF54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87075" y="2667000"/>
            <a:ext cx="990600" cy="9906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0" descr="Image result for community health outreach jacksonville fl">
            <a:extLst>
              <a:ext uri="{FF2B5EF4-FFF2-40B4-BE49-F238E27FC236}">
                <a16:creationId xmlns:a16="http://schemas.microsoft.com/office/drawing/2014/main" xmlns="" id="{B4D97736-16B2-4E15-B01D-D17FF1641EE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799" y="838200"/>
            <a:ext cx="1697152" cy="92085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2" descr="Image result for muslim american social services jacksonville fl">
            <a:extLst>
              <a:ext uri="{FF2B5EF4-FFF2-40B4-BE49-F238E27FC236}">
                <a16:creationId xmlns:a16="http://schemas.microsoft.com/office/drawing/2014/main" xmlns="" id="{7A33C86C-C5D7-4BEB-9566-C18860709875}"/>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720529" y="1933749"/>
            <a:ext cx="3723693" cy="55855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4" descr="Image result for sulzbacher jacksonville fl">
            <a:extLst>
              <a:ext uri="{FF2B5EF4-FFF2-40B4-BE49-F238E27FC236}">
                <a16:creationId xmlns:a16="http://schemas.microsoft.com/office/drawing/2014/main" xmlns="" id="{BC9EE77C-AE8C-46B0-A907-F74C525DD30F}"/>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26928" y="2389926"/>
            <a:ext cx="1485164" cy="72972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6" descr="Image result for wecare jacksonville fl">
            <a:extLst>
              <a:ext uri="{FF2B5EF4-FFF2-40B4-BE49-F238E27FC236}">
                <a16:creationId xmlns:a16="http://schemas.microsoft.com/office/drawing/2014/main" xmlns="" id="{F18520B8-61D3-41BE-A6B5-AD00DAA7837C}"/>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275754" y="2389926"/>
            <a:ext cx="2100111" cy="70003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8" descr="Image result for mission house jacksonville fl">
            <a:extLst>
              <a:ext uri="{FF2B5EF4-FFF2-40B4-BE49-F238E27FC236}">
                <a16:creationId xmlns:a16="http://schemas.microsoft.com/office/drawing/2014/main" xmlns="" id="{0E8DEE4F-E01C-45FA-AB59-8EEDECED8716}"/>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130115" y="929272"/>
            <a:ext cx="1717786" cy="738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5243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36182E0E-91D5-47AB-AC1C-8EFB03E4A01A}"/>
              </a:ext>
            </a:extLst>
          </p:cNvPr>
          <p:cNvSpPr>
            <a:spLocks noGrp="1"/>
          </p:cNvSpPr>
          <p:nvPr>
            <p:ph type="sldNum" sz="quarter" idx="12"/>
          </p:nvPr>
        </p:nvSpPr>
        <p:spPr/>
        <p:txBody>
          <a:bodyPr/>
          <a:lstStyle/>
          <a:p>
            <a:r>
              <a:rPr lang="en-US">
                <a:solidFill>
                  <a:srgbClr val="656567"/>
                </a:solidFill>
              </a:rPr>
              <a:t>Page </a:t>
            </a:r>
            <a:fld id="{D92D2A80-12C2-4849-9F83-D65CB3932026}" type="slidenum">
              <a:rPr lang="en-US" smtClean="0">
                <a:solidFill>
                  <a:srgbClr val="656567"/>
                </a:solidFill>
              </a:rPr>
              <a:pPr/>
              <a:t>10</a:t>
            </a:fld>
            <a:endParaRPr lang="en-US" dirty="0">
              <a:solidFill>
                <a:srgbClr val="656567"/>
              </a:solidFill>
            </a:endParaRPr>
          </a:p>
        </p:txBody>
      </p:sp>
      <p:sp>
        <p:nvSpPr>
          <p:cNvPr id="4" name="Title 3">
            <a:extLst>
              <a:ext uri="{FF2B5EF4-FFF2-40B4-BE49-F238E27FC236}">
                <a16:creationId xmlns:a16="http://schemas.microsoft.com/office/drawing/2014/main" xmlns="" id="{4A08E8F5-4DC3-48C5-A826-3680A0B7A06E}"/>
              </a:ext>
            </a:extLst>
          </p:cNvPr>
          <p:cNvSpPr>
            <a:spLocks noGrp="1"/>
          </p:cNvSpPr>
          <p:nvPr>
            <p:ph type="ctrTitle"/>
          </p:nvPr>
        </p:nvSpPr>
        <p:spPr>
          <a:xfrm>
            <a:off x="441931" y="4358659"/>
            <a:ext cx="8254457" cy="501238"/>
          </a:xfrm>
        </p:spPr>
        <p:txBody>
          <a:bodyPr>
            <a:normAutofit/>
          </a:bodyPr>
          <a:lstStyle/>
          <a:p>
            <a:r>
              <a:rPr lang="en-US" dirty="0"/>
              <a:t>Identified Shared Services to Capture 2,000 Patients:</a:t>
            </a:r>
          </a:p>
        </p:txBody>
      </p:sp>
      <p:sp>
        <p:nvSpPr>
          <p:cNvPr id="5" name="Content Placeholder 4">
            <a:extLst>
              <a:ext uri="{FF2B5EF4-FFF2-40B4-BE49-F238E27FC236}">
                <a16:creationId xmlns:a16="http://schemas.microsoft.com/office/drawing/2014/main" xmlns="" id="{5FF21F5B-7ED0-4D9C-9965-B0A9E077E06C}"/>
              </a:ext>
            </a:extLst>
          </p:cNvPr>
          <p:cNvSpPr>
            <a:spLocks noGrp="1"/>
          </p:cNvSpPr>
          <p:nvPr>
            <p:ph idx="1"/>
          </p:nvPr>
        </p:nvSpPr>
        <p:spPr>
          <a:xfrm>
            <a:off x="559869" y="4812368"/>
            <a:ext cx="7745931" cy="1740832"/>
          </a:xfrm>
        </p:spPr>
        <p:txBody>
          <a:bodyPr/>
          <a:lstStyle/>
          <a:p>
            <a:r>
              <a:rPr lang="en-US" dirty="0"/>
              <a:t>Consolidated Intake and Referral (humans + technology)</a:t>
            </a:r>
          </a:p>
          <a:p>
            <a:r>
              <a:rPr lang="en-US" dirty="0"/>
              <a:t>Patient Care Advocates / Transition of Care Managers</a:t>
            </a:r>
          </a:p>
          <a:p>
            <a:r>
              <a:rPr lang="en-US" dirty="0"/>
              <a:t>Marketing / Community Education - Online and Local Presence</a:t>
            </a:r>
          </a:p>
          <a:p>
            <a:endParaRPr lang="en-US" sz="2400" dirty="0">
              <a:solidFill>
                <a:srgbClr val="FF0000"/>
              </a:solidFill>
            </a:endParaRPr>
          </a:p>
        </p:txBody>
      </p:sp>
      <p:sp>
        <p:nvSpPr>
          <p:cNvPr id="6" name="Title 3">
            <a:extLst>
              <a:ext uri="{FF2B5EF4-FFF2-40B4-BE49-F238E27FC236}">
                <a16:creationId xmlns:a16="http://schemas.microsoft.com/office/drawing/2014/main" xmlns="" id="{441DF2C0-46F4-4C4D-8B1F-382B2F364E3D}"/>
              </a:ext>
            </a:extLst>
          </p:cNvPr>
          <p:cNvSpPr txBox="1">
            <a:spLocks/>
          </p:cNvSpPr>
          <p:nvPr/>
        </p:nvSpPr>
        <p:spPr>
          <a:xfrm>
            <a:off x="444770" y="685800"/>
            <a:ext cx="8254457" cy="501238"/>
          </a:xfrm>
          <a:prstGeom prst="rect">
            <a:avLst/>
          </a:prstGeom>
        </p:spPr>
        <p:txBody>
          <a:bodyPr vert="horz" lIns="91440" tIns="45720" rIns="91440" bIns="45720" rtlCol="0" anchor="t">
            <a:normAutofit/>
          </a:bodyPr>
          <a:lstStyle>
            <a:lvl1pPr algn="l" defTabSz="457200" rtl="0" eaLnBrk="1" latinLnBrk="0" hangingPunct="1">
              <a:lnSpc>
                <a:spcPct val="100000"/>
              </a:lnSpc>
              <a:spcBef>
                <a:spcPct val="0"/>
              </a:spcBef>
              <a:buNone/>
              <a:defRPr sz="2200" b="1" i="1" kern="1200">
                <a:solidFill>
                  <a:schemeClr val="accent1"/>
                </a:solidFill>
                <a:latin typeface="Georgia"/>
                <a:ea typeface="+mj-ea"/>
                <a:cs typeface="Georgia"/>
              </a:defRPr>
            </a:lvl1pPr>
          </a:lstStyle>
          <a:p>
            <a:r>
              <a:rPr lang="en-US" dirty="0"/>
              <a:t>During Collaborative Planning:</a:t>
            </a:r>
          </a:p>
        </p:txBody>
      </p:sp>
      <p:sp>
        <p:nvSpPr>
          <p:cNvPr id="7" name="Content Placeholder 4">
            <a:extLst>
              <a:ext uri="{FF2B5EF4-FFF2-40B4-BE49-F238E27FC236}">
                <a16:creationId xmlns:a16="http://schemas.microsoft.com/office/drawing/2014/main" xmlns="" id="{45EC1F64-176A-4962-BF32-04BE38290908}"/>
              </a:ext>
            </a:extLst>
          </p:cNvPr>
          <p:cNvSpPr txBox="1">
            <a:spLocks/>
          </p:cNvSpPr>
          <p:nvPr/>
        </p:nvSpPr>
        <p:spPr>
          <a:xfrm>
            <a:off x="559869" y="1198521"/>
            <a:ext cx="8236169" cy="1729350"/>
          </a:xfrm>
          <a:prstGeom prst="rect">
            <a:avLst/>
          </a:prstGeom>
        </p:spPr>
        <p:txBody>
          <a:bodyPr vert="horz" lIns="91440" tIns="45720" rIns="91440" bIns="45720" rtlCol="0">
            <a:noAutofit/>
          </a:bodyPr>
          <a:lstStyle>
            <a:lvl1pPr marL="182563" indent="-182563" algn="l" defTabSz="457200" rtl="0" eaLnBrk="1" latinLnBrk="0" hangingPunct="1">
              <a:lnSpc>
                <a:spcPct val="100000"/>
              </a:lnSpc>
              <a:spcBef>
                <a:spcPts val="0"/>
              </a:spcBef>
              <a:spcAft>
                <a:spcPts val="1200"/>
              </a:spcAft>
              <a:buClr>
                <a:schemeClr val="tx2"/>
              </a:buClr>
              <a:buSzPct val="80000"/>
              <a:buFont typeface="Wingdings" panose="05000000000000000000" pitchFamily="2" charset="2"/>
              <a:buChar char="§"/>
              <a:defRPr sz="2000" kern="1200" baseline="0">
                <a:solidFill>
                  <a:schemeClr val="tx1"/>
                </a:solidFill>
                <a:latin typeface="+mn-lt"/>
                <a:ea typeface="+mn-ea"/>
                <a:cs typeface="+mn-cs"/>
              </a:defRPr>
            </a:lvl1pPr>
            <a:lvl2pPr marL="461963" indent="-182563" algn="l" defTabSz="457200" rtl="0" eaLnBrk="1" latinLnBrk="0" hangingPunct="1">
              <a:lnSpc>
                <a:spcPct val="100000"/>
              </a:lnSpc>
              <a:spcBef>
                <a:spcPts val="0"/>
              </a:spcBef>
              <a:spcAft>
                <a:spcPts val="1200"/>
              </a:spcAft>
              <a:buClr>
                <a:schemeClr val="tx2"/>
              </a:buClr>
              <a:buSzPct val="80000"/>
              <a:buFont typeface="Wingdings" panose="05000000000000000000" pitchFamily="2" charset="2"/>
              <a:buChar char="§"/>
              <a:defRPr sz="2000" kern="1200">
                <a:solidFill>
                  <a:schemeClr val="tx1"/>
                </a:solidFill>
                <a:latin typeface="+mn-lt"/>
                <a:ea typeface="+mn-ea"/>
                <a:cs typeface="+mn-cs"/>
              </a:defRPr>
            </a:lvl2pPr>
            <a:lvl3pPr marL="688975" indent="-227013" algn="l" defTabSz="457200" rtl="0" eaLnBrk="1" latinLnBrk="0" hangingPunct="1">
              <a:lnSpc>
                <a:spcPct val="100000"/>
              </a:lnSpc>
              <a:spcBef>
                <a:spcPts val="0"/>
              </a:spcBef>
              <a:spcAft>
                <a:spcPts val="1200"/>
              </a:spcAft>
              <a:buClr>
                <a:schemeClr val="tx2"/>
              </a:buClr>
              <a:buSzPct val="80000"/>
              <a:buFont typeface="Wingdings" panose="05000000000000000000" pitchFamily="2" charset="2"/>
              <a:buChar char="§"/>
              <a:defRPr sz="2000" kern="1200">
                <a:solidFill>
                  <a:schemeClr val="tx1"/>
                </a:solidFill>
                <a:latin typeface="+mn-lt"/>
                <a:ea typeface="+mn-ea"/>
                <a:cs typeface="+mn-cs"/>
              </a:defRPr>
            </a:lvl3pPr>
            <a:lvl4pPr marL="914400" indent="-182563" algn="l" defTabSz="457200" rtl="0" eaLnBrk="1" latinLnBrk="0" hangingPunct="1">
              <a:lnSpc>
                <a:spcPct val="100000"/>
              </a:lnSpc>
              <a:spcBef>
                <a:spcPts val="0"/>
              </a:spcBef>
              <a:spcAft>
                <a:spcPts val="1200"/>
              </a:spcAft>
              <a:buClr>
                <a:schemeClr val="tx2"/>
              </a:buClr>
              <a:buSzPct val="80000"/>
              <a:buFont typeface="Wingdings" panose="05000000000000000000" pitchFamily="2" charset="2"/>
              <a:buChar char="§"/>
              <a:defRPr sz="2000" kern="1200">
                <a:solidFill>
                  <a:schemeClr val="tx1"/>
                </a:solidFill>
                <a:latin typeface="+mn-lt"/>
                <a:ea typeface="+mn-ea"/>
                <a:cs typeface="+mn-cs"/>
              </a:defRPr>
            </a:lvl4pPr>
            <a:lvl5pPr marL="1085850" indent="-182563" algn="l" defTabSz="457200" rtl="0" eaLnBrk="1" latinLnBrk="0" hangingPunct="1">
              <a:lnSpc>
                <a:spcPct val="100000"/>
              </a:lnSpc>
              <a:spcBef>
                <a:spcPts val="0"/>
              </a:spcBef>
              <a:spcAft>
                <a:spcPts val="1200"/>
              </a:spcAft>
              <a:buClr>
                <a:schemeClr val="tx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t>Partners identified excess capacity to serve </a:t>
            </a:r>
            <a:r>
              <a:rPr lang="en-US" sz="2400" b="1" dirty="0"/>
              <a:t>up to 2,000 </a:t>
            </a:r>
            <a:r>
              <a:rPr lang="en-US" sz="2400" dirty="0"/>
              <a:t>new patients over the coming three years</a:t>
            </a:r>
          </a:p>
          <a:p>
            <a:r>
              <a:rPr lang="en-US" sz="2400" dirty="0"/>
              <a:t>Preventing unnecessary emergency department utilization by these new patients </a:t>
            </a:r>
            <a:r>
              <a:rPr lang="en-US" sz="2400" b="1" dirty="0"/>
              <a:t>could save $4.4 Million </a:t>
            </a:r>
          </a:p>
          <a:p>
            <a:r>
              <a:rPr lang="en-US" sz="2400" dirty="0"/>
              <a:t>Pandemic projected to increase number of uninsured adults due to insurance tied to employment </a:t>
            </a:r>
            <a:r>
              <a:rPr lang="en-US" sz="1800" i="1" dirty="0"/>
              <a:t>(Locally, May Unemployment officially reported at 11.7% - up from 4.3% in February)</a:t>
            </a:r>
            <a:endParaRPr lang="en-US" sz="2400" i="1" dirty="0">
              <a:highlight>
                <a:srgbClr val="FFFF00"/>
              </a:highlight>
            </a:endParaRPr>
          </a:p>
          <a:p>
            <a:endParaRPr lang="en-US" sz="2400" dirty="0">
              <a:solidFill>
                <a:srgbClr val="FF0000"/>
              </a:solidFill>
            </a:endParaRPr>
          </a:p>
        </p:txBody>
      </p:sp>
      <p:sp>
        <p:nvSpPr>
          <p:cNvPr id="8" name="Footer Placeholder 1">
            <a:extLst>
              <a:ext uri="{FF2B5EF4-FFF2-40B4-BE49-F238E27FC236}">
                <a16:creationId xmlns:a16="http://schemas.microsoft.com/office/drawing/2014/main" xmlns="" id="{039A7627-DB01-4250-AF00-B4BE4795A6EB}"/>
              </a:ext>
            </a:extLst>
          </p:cNvPr>
          <p:cNvSpPr>
            <a:spLocks noGrp="1"/>
          </p:cNvSpPr>
          <p:nvPr>
            <p:ph type="ftr" sz="quarter" idx="11"/>
          </p:nvPr>
        </p:nvSpPr>
        <p:spPr>
          <a:xfrm>
            <a:off x="229134" y="6314480"/>
            <a:ext cx="4419066" cy="365125"/>
          </a:xfrm>
        </p:spPr>
        <p:txBody>
          <a:bodyPr/>
          <a:lstStyle/>
          <a:p>
            <a:pPr algn="l"/>
            <a:r>
              <a:rPr lang="en-US" dirty="0">
                <a:solidFill>
                  <a:srgbClr val="656567"/>
                </a:solidFill>
              </a:rPr>
              <a:t>JaxCareConnect: Presentation to the City of Jacksonville Social Justice and Community Investment Committee 10/28/2020  </a:t>
            </a:r>
          </a:p>
        </p:txBody>
      </p:sp>
    </p:spTree>
    <p:extLst>
      <p:ext uri="{BB962C8B-B14F-4D97-AF65-F5344CB8AC3E}">
        <p14:creationId xmlns:p14="http://schemas.microsoft.com/office/powerpoint/2010/main" val="260659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a:solidFill>
                  <a:srgbClr val="656567"/>
                </a:solidFill>
              </a:rPr>
              <a:t>Page </a:t>
            </a:r>
            <a:fld id="{D92D2A80-12C2-4849-9F83-D65CB3932026}" type="slidenum">
              <a:rPr lang="en-US" smtClean="0">
                <a:solidFill>
                  <a:srgbClr val="656567"/>
                </a:solidFill>
              </a:rPr>
              <a:pPr/>
              <a:t>11</a:t>
            </a:fld>
            <a:endParaRPr lang="en-US" dirty="0">
              <a:solidFill>
                <a:srgbClr val="656567"/>
              </a:solidFill>
            </a:endParaRPr>
          </a:p>
        </p:txBody>
      </p:sp>
      <p:sp>
        <p:nvSpPr>
          <p:cNvPr id="4" name="Title 3"/>
          <p:cNvSpPr>
            <a:spLocks noGrp="1"/>
          </p:cNvSpPr>
          <p:nvPr>
            <p:ph type="ctrTitle"/>
          </p:nvPr>
        </p:nvSpPr>
        <p:spPr/>
        <p:txBody>
          <a:bodyPr/>
          <a:lstStyle/>
          <a:p>
            <a:r>
              <a:rPr lang="en-US" dirty="0"/>
              <a:t>Integrated Intake and Referral</a:t>
            </a:r>
          </a:p>
        </p:txBody>
      </p:sp>
      <p:sp>
        <p:nvSpPr>
          <p:cNvPr id="5" name="Content Placeholder 4"/>
          <p:cNvSpPr>
            <a:spLocks noGrp="1"/>
          </p:cNvSpPr>
          <p:nvPr>
            <p:ph idx="1"/>
          </p:nvPr>
        </p:nvSpPr>
        <p:spPr/>
        <p:txBody>
          <a:bodyPr/>
          <a:lstStyle/>
          <a:p>
            <a:r>
              <a:rPr lang="en-US" dirty="0"/>
              <a:t> Common Intake and Referral Form (the “common form”)</a:t>
            </a:r>
          </a:p>
          <a:p>
            <a:pPr lvl="1">
              <a:buFont typeface="Courier New" panose="02070309020205020404" pitchFamily="49" charset="0"/>
              <a:buChar char="o"/>
            </a:pPr>
            <a:r>
              <a:rPr lang="en-US" dirty="0"/>
              <a:t>Access link via cell or computer; also via phone or in person</a:t>
            </a:r>
          </a:p>
          <a:p>
            <a:pPr lvl="1">
              <a:buFont typeface="Courier New" panose="02070309020205020404" pitchFamily="49" charset="0"/>
              <a:buChar char="o"/>
            </a:pPr>
            <a:r>
              <a:rPr lang="en-US" dirty="0"/>
              <a:t>Easy to access and complete by patient, provider, hospital social worker, advocates</a:t>
            </a:r>
          </a:p>
          <a:p>
            <a:pPr lvl="1">
              <a:buFont typeface="Courier New" panose="02070309020205020404" pitchFamily="49" charset="0"/>
              <a:buChar char="o"/>
            </a:pPr>
            <a:r>
              <a:rPr lang="en-US" dirty="0"/>
              <a:t>Directs the patient to the appropriate providers based on eligibility criteria, need, geography</a:t>
            </a:r>
          </a:p>
          <a:p>
            <a:pPr lvl="1">
              <a:buFont typeface="Courier New" panose="02070309020205020404" pitchFamily="49" charset="0"/>
              <a:buChar char="o"/>
            </a:pPr>
            <a:r>
              <a:rPr lang="en-US" dirty="0"/>
              <a:t>Follow-up by provider </a:t>
            </a:r>
            <a:r>
              <a:rPr lang="en-US" b="1" dirty="0"/>
              <a:t>guaranteed</a:t>
            </a:r>
          </a:p>
          <a:p>
            <a:r>
              <a:rPr lang="en-US" dirty="0"/>
              <a:t>Patient Access</a:t>
            </a:r>
          </a:p>
          <a:p>
            <a:pPr lvl="1">
              <a:buFont typeface="Courier New" panose="02070309020205020404" pitchFamily="49" charset="0"/>
              <a:buChar char="o"/>
            </a:pPr>
            <a:r>
              <a:rPr lang="en-US" dirty="0"/>
              <a:t>Call to central triage, any collaborative partner, or 211 </a:t>
            </a:r>
          </a:p>
          <a:p>
            <a:pPr lvl="1">
              <a:buFont typeface="Courier New" panose="02070309020205020404" pitchFamily="49" charset="0"/>
              <a:buChar char="o"/>
            </a:pPr>
            <a:r>
              <a:rPr lang="en-US" dirty="0"/>
              <a:t>Walk-ins at Collaborative clinic sites</a:t>
            </a:r>
          </a:p>
          <a:p>
            <a:pPr lvl="1">
              <a:buFont typeface="Courier New" panose="02070309020205020404" pitchFamily="49" charset="0"/>
              <a:buChar char="o"/>
            </a:pPr>
            <a:r>
              <a:rPr lang="en-US" dirty="0"/>
              <a:t>Links to “Provider Collaborative” home page from COJ.net, partner providers and hospital web sites, library web site, etc.</a:t>
            </a:r>
          </a:p>
          <a:p>
            <a:pPr lvl="1"/>
            <a:endParaRPr lang="en-US" dirty="0"/>
          </a:p>
        </p:txBody>
      </p:sp>
    </p:spTree>
    <p:extLst>
      <p:ext uri="{BB962C8B-B14F-4D97-AF65-F5344CB8AC3E}">
        <p14:creationId xmlns:p14="http://schemas.microsoft.com/office/powerpoint/2010/main" val="1245689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0DE5F9AC-8EBA-4EC4-A5CE-54BB242F2192}"/>
              </a:ext>
            </a:extLst>
          </p:cNvPr>
          <p:cNvSpPr>
            <a:spLocks noGrp="1"/>
          </p:cNvSpPr>
          <p:nvPr>
            <p:ph type="sldNum" sz="quarter" idx="12"/>
          </p:nvPr>
        </p:nvSpPr>
        <p:spPr/>
        <p:txBody>
          <a:bodyPr/>
          <a:lstStyle/>
          <a:p>
            <a:r>
              <a:rPr lang="en-US">
                <a:solidFill>
                  <a:srgbClr val="656567"/>
                </a:solidFill>
              </a:rPr>
              <a:t>Page </a:t>
            </a:r>
            <a:fld id="{D92D2A80-12C2-4849-9F83-D65CB3932026}" type="slidenum">
              <a:rPr lang="en-US" smtClean="0">
                <a:solidFill>
                  <a:srgbClr val="656567"/>
                </a:solidFill>
              </a:rPr>
              <a:pPr/>
              <a:t>12</a:t>
            </a:fld>
            <a:endParaRPr lang="en-US" dirty="0">
              <a:solidFill>
                <a:srgbClr val="656567"/>
              </a:solidFill>
            </a:endParaRPr>
          </a:p>
        </p:txBody>
      </p:sp>
      <p:sp>
        <p:nvSpPr>
          <p:cNvPr id="4" name="Title 3">
            <a:extLst>
              <a:ext uri="{FF2B5EF4-FFF2-40B4-BE49-F238E27FC236}">
                <a16:creationId xmlns:a16="http://schemas.microsoft.com/office/drawing/2014/main" xmlns="" id="{683592AC-709E-463D-BBD6-FE0F17CFDFB0}"/>
              </a:ext>
            </a:extLst>
          </p:cNvPr>
          <p:cNvSpPr>
            <a:spLocks noGrp="1"/>
          </p:cNvSpPr>
          <p:nvPr>
            <p:ph type="ctrTitle"/>
          </p:nvPr>
        </p:nvSpPr>
        <p:spPr/>
        <p:txBody>
          <a:bodyPr/>
          <a:lstStyle/>
          <a:p>
            <a:r>
              <a:rPr lang="en-US" dirty="0"/>
              <a:t>JaxCareConnect Administrator</a:t>
            </a:r>
          </a:p>
        </p:txBody>
      </p:sp>
      <p:sp>
        <p:nvSpPr>
          <p:cNvPr id="5" name="Content Placeholder 4">
            <a:extLst>
              <a:ext uri="{FF2B5EF4-FFF2-40B4-BE49-F238E27FC236}">
                <a16:creationId xmlns:a16="http://schemas.microsoft.com/office/drawing/2014/main" xmlns="" id="{398DCFEF-AC39-4B8B-8675-5DEA0A77C1C8}"/>
              </a:ext>
            </a:extLst>
          </p:cNvPr>
          <p:cNvSpPr>
            <a:spLocks noGrp="1"/>
          </p:cNvSpPr>
          <p:nvPr>
            <p:ph idx="1"/>
          </p:nvPr>
        </p:nvSpPr>
        <p:spPr/>
        <p:txBody>
          <a:bodyPr/>
          <a:lstStyle/>
          <a:p>
            <a:r>
              <a:rPr lang="en-US" dirty="0"/>
              <a:t>Employed by WeCareJax with funding support from partners</a:t>
            </a:r>
          </a:p>
          <a:p>
            <a:pPr marL="279400" lvl="1" indent="0">
              <a:buNone/>
            </a:pPr>
            <a:r>
              <a:rPr lang="en-US" dirty="0"/>
              <a:t>Responsibilities include: </a:t>
            </a:r>
          </a:p>
          <a:p>
            <a:pPr lvl="2">
              <a:buFont typeface="Wingdings" panose="05000000000000000000" pitchFamily="2" charset="2"/>
              <a:buChar char="ü"/>
            </a:pPr>
            <a:r>
              <a:rPr lang="en-US" dirty="0"/>
              <a:t>Coordinate and oversee all services / activities of the Collaborative</a:t>
            </a:r>
          </a:p>
          <a:p>
            <a:pPr lvl="2">
              <a:buFont typeface="Wingdings" panose="05000000000000000000" pitchFamily="2" charset="2"/>
              <a:buChar char="ü"/>
            </a:pPr>
            <a:r>
              <a:rPr lang="en-US" dirty="0"/>
              <a:t>Coordinate steering committee meetings, activity, and follow-up</a:t>
            </a:r>
          </a:p>
          <a:p>
            <a:pPr lvl="2">
              <a:buFont typeface="Wingdings" panose="05000000000000000000" pitchFamily="2" charset="2"/>
              <a:buChar char="ü"/>
            </a:pPr>
            <a:r>
              <a:rPr lang="en-US" dirty="0"/>
              <a:t>Manage JaxCareConnect budget and coordinate all fundraising and revenue generation</a:t>
            </a:r>
          </a:p>
          <a:p>
            <a:pPr lvl="2">
              <a:buFont typeface="Wingdings" panose="05000000000000000000" pitchFamily="2" charset="2"/>
              <a:buChar char="ü"/>
            </a:pPr>
            <a:r>
              <a:rPr lang="en-US" dirty="0"/>
              <a:t>Identify, secure, and manage all external contractors</a:t>
            </a:r>
          </a:p>
          <a:p>
            <a:pPr lvl="2">
              <a:buFont typeface="Wingdings" panose="05000000000000000000" pitchFamily="2" charset="2"/>
              <a:buChar char="ü"/>
            </a:pPr>
            <a:r>
              <a:rPr lang="en-US" dirty="0"/>
              <a:t>Maintain data platforms and provide ongoing and as-needed reporting to the Collaborative and partners</a:t>
            </a:r>
          </a:p>
          <a:p>
            <a:pPr lvl="2">
              <a:buFont typeface="Wingdings" panose="05000000000000000000" pitchFamily="2" charset="2"/>
              <a:buChar char="ü"/>
            </a:pPr>
            <a:r>
              <a:rPr lang="en-US" dirty="0"/>
              <a:t>Maintain website and other communications platforms</a:t>
            </a:r>
          </a:p>
          <a:p>
            <a:pPr lvl="1">
              <a:buFont typeface="Wingdings" panose="05000000000000000000" pitchFamily="2" charset="2"/>
              <a:buChar char="ú"/>
            </a:pPr>
            <a:endParaRPr lang="en-US" dirty="0"/>
          </a:p>
          <a:p>
            <a:pPr lvl="2">
              <a:buFont typeface="Courier New" panose="02070309020205020404" pitchFamily="49" charset="0"/>
              <a:buChar char="o"/>
            </a:pPr>
            <a:endParaRPr lang="en-US" dirty="0"/>
          </a:p>
          <a:p>
            <a:pPr lvl="1">
              <a:buFont typeface="Courier New" panose="02070309020205020404" pitchFamily="49" charset="0"/>
              <a:buChar char="o"/>
            </a:pPr>
            <a:endParaRPr lang="en-US" dirty="0"/>
          </a:p>
        </p:txBody>
      </p:sp>
      <p:sp>
        <p:nvSpPr>
          <p:cNvPr id="6" name="Footer Placeholder 1">
            <a:extLst>
              <a:ext uri="{FF2B5EF4-FFF2-40B4-BE49-F238E27FC236}">
                <a16:creationId xmlns:a16="http://schemas.microsoft.com/office/drawing/2014/main" xmlns="" id="{ECF345E5-85EC-4D3A-9311-0E2E4BCBAFC7}"/>
              </a:ext>
            </a:extLst>
          </p:cNvPr>
          <p:cNvSpPr>
            <a:spLocks noGrp="1"/>
          </p:cNvSpPr>
          <p:nvPr>
            <p:ph type="ftr" sz="quarter" idx="11"/>
          </p:nvPr>
        </p:nvSpPr>
        <p:spPr>
          <a:xfrm>
            <a:off x="229134" y="6314480"/>
            <a:ext cx="4419066" cy="365125"/>
          </a:xfrm>
        </p:spPr>
        <p:txBody>
          <a:bodyPr/>
          <a:lstStyle/>
          <a:p>
            <a:pPr algn="l"/>
            <a:r>
              <a:rPr lang="en-US" dirty="0">
                <a:solidFill>
                  <a:srgbClr val="656567"/>
                </a:solidFill>
              </a:rPr>
              <a:t>JaxCareConnect: Presentation to the City of Jacksonville Social Justice and Community Investment Committee 10/28/2020  </a:t>
            </a:r>
          </a:p>
        </p:txBody>
      </p:sp>
    </p:spTree>
    <p:extLst>
      <p:ext uri="{BB962C8B-B14F-4D97-AF65-F5344CB8AC3E}">
        <p14:creationId xmlns:p14="http://schemas.microsoft.com/office/powerpoint/2010/main" val="603628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46C638E9-2D9C-490B-8DB9-34C7FE278724}"/>
              </a:ext>
            </a:extLst>
          </p:cNvPr>
          <p:cNvSpPr>
            <a:spLocks noGrp="1"/>
          </p:cNvSpPr>
          <p:nvPr>
            <p:ph type="sldNum" sz="quarter" idx="12"/>
          </p:nvPr>
        </p:nvSpPr>
        <p:spPr/>
        <p:txBody>
          <a:bodyPr/>
          <a:lstStyle/>
          <a:p>
            <a:r>
              <a:rPr lang="en-US">
                <a:solidFill>
                  <a:srgbClr val="656567"/>
                </a:solidFill>
              </a:rPr>
              <a:t>Page </a:t>
            </a:r>
            <a:fld id="{D92D2A80-12C2-4849-9F83-D65CB3932026}" type="slidenum">
              <a:rPr lang="en-US" smtClean="0">
                <a:solidFill>
                  <a:srgbClr val="656567"/>
                </a:solidFill>
              </a:rPr>
              <a:pPr/>
              <a:t>13</a:t>
            </a:fld>
            <a:endParaRPr lang="en-US" dirty="0">
              <a:solidFill>
                <a:srgbClr val="656567"/>
              </a:solidFill>
            </a:endParaRPr>
          </a:p>
        </p:txBody>
      </p:sp>
      <p:sp>
        <p:nvSpPr>
          <p:cNvPr id="4" name="Title 3">
            <a:extLst>
              <a:ext uri="{FF2B5EF4-FFF2-40B4-BE49-F238E27FC236}">
                <a16:creationId xmlns:a16="http://schemas.microsoft.com/office/drawing/2014/main" xmlns="" id="{223017BE-5557-4AE7-B9A6-9C2E3C55EBD2}"/>
              </a:ext>
            </a:extLst>
          </p:cNvPr>
          <p:cNvSpPr>
            <a:spLocks noGrp="1"/>
          </p:cNvSpPr>
          <p:nvPr>
            <p:ph type="ctrTitle"/>
          </p:nvPr>
        </p:nvSpPr>
        <p:spPr/>
        <p:txBody>
          <a:bodyPr/>
          <a:lstStyle/>
          <a:p>
            <a:r>
              <a:rPr lang="en-US" dirty="0"/>
              <a:t>Patient Care Advocates </a:t>
            </a:r>
          </a:p>
        </p:txBody>
      </p:sp>
      <p:sp>
        <p:nvSpPr>
          <p:cNvPr id="5" name="Content Placeholder 4">
            <a:extLst>
              <a:ext uri="{FF2B5EF4-FFF2-40B4-BE49-F238E27FC236}">
                <a16:creationId xmlns:a16="http://schemas.microsoft.com/office/drawing/2014/main" xmlns="" id="{A995177D-342B-4A72-AE26-66B8E9F34167}"/>
              </a:ext>
            </a:extLst>
          </p:cNvPr>
          <p:cNvSpPr>
            <a:spLocks noGrp="1"/>
          </p:cNvSpPr>
          <p:nvPr>
            <p:ph idx="1"/>
          </p:nvPr>
        </p:nvSpPr>
        <p:spPr>
          <a:xfrm>
            <a:off x="559870" y="1219630"/>
            <a:ext cx="8236169" cy="4495370"/>
          </a:xfrm>
        </p:spPr>
        <p:txBody>
          <a:bodyPr/>
          <a:lstStyle/>
          <a:p>
            <a:pPr marL="0" indent="0">
              <a:buNone/>
            </a:pPr>
            <a:r>
              <a:rPr lang="en-US" dirty="0"/>
              <a:t>The Patient Health Advocate (PHA) will have a unique role in assisting patients who are referred for care. Employed/Contracted by </a:t>
            </a:r>
            <a:r>
              <a:rPr lang="en-US" dirty="0" err="1"/>
              <a:t>WeCareJax</a:t>
            </a:r>
            <a:r>
              <a:rPr lang="en-US" dirty="0"/>
              <a:t> and managed by the JaxCareConnect Administrator, a successful PHA will:</a:t>
            </a:r>
          </a:p>
          <a:p>
            <a:r>
              <a:rPr lang="en-US" sz="1800" dirty="0"/>
              <a:t>Build working relationships, solve problems, and support patients while they navigate the safety net health care system</a:t>
            </a:r>
          </a:p>
          <a:p>
            <a:r>
              <a:rPr lang="en-US" sz="1800" dirty="0"/>
              <a:t>Assist patients in understanding their rights and responsibilities regarding care and referrals received</a:t>
            </a:r>
          </a:p>
          <a:p>
            <a:r>
              <a:rPr lang="en-US" sz="1800" dirty="0"/>
              <a:t>Verify current eligibility for services, evaluate current insurability options, and assist with access</a:t>
            </a:r>
          </a:p>
          <a:p>
            <a:r>
              <a:rPr lang="en-US" sz="1800" dirty="0"/>
              <a:t>Help patients understand their care coordination plan</a:t>
            </a:r>
          </a:p>
          <a:p>
            <a:r>
              <a:rPr lang="en-US" sz="1800" dirty="0"/>
              <a:t>Assist patients in accessing available social services as needed</a:t>
            </a:r>
          </a:p>
          <a:p>
            <a:r>
              <a:rPr lang="en-US" sz="1800" dirty="0"/>
              <a:t>Support transition of care from emergency department or inpatient to patient-centered medical home</a:t>
            </a:r>
          </a:p>
        </p:txBody>
      </p:sp>
      <p:sp>
        <p:nvSpPr>
          <p:cNvPr id="6" name="Footer Placeholder 1">
            <a:extLst>
              <a:ext uri="{FF2B5EF4-FFF2-40B4-BE49-F238E27FC236}">
                <a16:creationId xmlns:a16="http://schemas.microsoft.com/office/drawing/2014/main" xmlns="" id="{A61929EA-A478-4067-9D2A-89F2C231720F}"/>
              </a:ext>
            </a:extLst>
          </p:cNvPr>
          <p:cNvSpPr>
            <a:spLocks noGrp="1"/>
          </p:cNvSpPr>
          <p:nvPr>
            <p:ph type="ftr" sz="quarter" idx="11"/>
          </p:nvPr>
        </p:nvSpPr>
        <p:spPr>
          <a:xfrm>
            <a:off x="229134" y="6314480"/>
            <a:ext cx="4419066" cy="365125"/>
          </a:xfrm>
        </p:spPr>
        <p:txBody>
          <a:bodyPr/>
          <a:lstStyle/>
          <a:p>
            <a:pPr algn="l"/>
            <a:r>
              <a:rPr lang="en-US" dirty="0">
                <a:solidFill>
                  <a:srgbClr val="656567"/>
                </a:solidFill>
              </a:rPr>
              <a:t>JaxCareConnect: Presentation to the City of Jacksonville Social Justice and Community Investment Committee 10/28/2020  </a:t>
            </a:r>
          </a:p>
        </p:txBody>
      </p:sp>
    </p:spTree>
    <p:extLst>
      <p:ext uri="{BB962C8B-B14F-4D97-AF65-F5344CB8AC3E}">
        <p14:creationId xmlns:p14="http://schemas.microsoft.com/office/powerpoint/2010/main" val="792739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F0E4F8D2-38B3-41BD-B5C4-C7B2A19253AB}"/>
              </a:ext>
            </a:extLst>
          </p:cNvPr>
          <p:cNvSpPr>
            <a:spLocks noGrp="1"/>
          </p:cNvSpPr>
          <p:nvPr>
            <p:ph type="sldNum" sz="quarter" idx="12"/>
          </p:nvPr>
        </p:nvSpPr>
        <p:spPr/>
        <p:txBody>
          <a:bodyPr/>
          <a:lstStyle/>
          <a:p>
            <a:r>
              <a:rPr lang="en-US">
                <a:solidFill>
                  <a:srgbClr val="656567"/>
                </a:solidFill>
              </a:rPr>
              <a:t>Page </a:t>
            </a:r>
            <a:fld id="{D92D2A80-12C2-4849-9F83-D65CB3932026}" type="slidenum">
              <a:rPr lang="en-US" smtClean="0">
                <a:solidFill>
                  <a:srgbClr val="656567"/>
                </a:solidFill>
              </a:rPr>
              <a:pPr/>
              <a:t>14</a:t>
            </a:fld>
            <a:endParaRPr lang="en-US" dirty="0">
              <a:solidFill>
                <a:srgbClr val="656567"/>
              </a:solidFill>
            </a:endParaRPr>
          </a:p>
        </p:txBody>
      </p:sp>
      <p:sp>
        <p:nvSpPr>
          <p:cNvPr id="4" name="Title 3">
            <a:extLst>
              <a:ext uri="{FF2B5EF4-FFF2-40B4-BE49-F238E27FC236}">
                <a16:creationId xmlns:a16="http://schemas.microsoft.com/office/drawing/2014/main" xmlns="" id="{27D781F9-5101-465D-9A90-BA31F8E29B32}"/>
              </a:ext>
            </a:extLst>
          </p:cNvPr>
          <p:cNvSpPr>
            <a:spLocks noGrp="1"/>
          </p:cNvSpPr>
          <p:nvPr>
            <p:ph type="ctrTitle"/>
          </p:nvPr>
        </p:nvSpPr>
        <p:spPr/>
        <p:txBody>
          <a:bodyPr>
            <a:normAutofit fontScale="90000"/>
          </a:bodyPr>
          <a:lstStyle/>
          <a:p>
            <a:r>
              <a:rPr lang="en-US" dirty="0"/>
              <a:t>Why this solution? For up to 2,000 Uninsured Neighbors:</a:t>
            </a:r>
          </a:p>
        </p:txBody>
      </p:sp>
      <p:sp>
        <p:nvSpPr>
          <p:cNvPr id="5" name="Content Placeholder 4">
            <a:extLst>
              <a:ext uri="{FF2B5EF4-FFF2-40B4-BE49-F238E27FC236}">
                <a16:creationId xmlns:a16="http://schemas.microsoft.com/office/drawing/2014/main" xmlns="" id="{3D9F16C5-BBA7-4625-89E2-5D5B3CE4E8CB}"/>
              </a:ext>
            </a:extLst>
          </p:cNvPr>
          <p:cNvSpPr>
            <a:spLocks noGrp="1"/>
          </p:cNvSpPr>
          <p:nvPr>
            <p:ph idx="1"/>
          </p:nvPr>
        </p:nvSpPr>
        <p:spPr/>
        <p:txBody>
          <a:bodyPr/>
          <a:lstStyle/>
          <a:p>
            <a:r>
              <a:rPr lang="en-US" sz="2400" dirty="0"/>
              <a:t> </a:t>
            </a:r>
            <a:r>
              <a:rPr lang="en-US" dirty="0"/>
              <a:t>Will create a true “safety net” for care that:</a:t>
            </a:r>
          </a:p>
          <a:p>
            <a:pPr lvl="1">
              <a:buFont typeface="Courier New" panose="02070309020205020404" pitchFamily="49" charset="0"/>
              <a:buChar char="o"/>
            </a:pPr>
            <a:r>
              <a:rPr lang="en-US" dirty="0"/>
              <a:t>Enhances and simplifies access to care</a:t>
            </a:r>
          </a:p>
          <a:p>
            <a:pPr lvl="1">
              <a:buFont typeface="Courier New" panose="02070309020205020404" pitchFamily="49" charset="0"/>
              <a:buChar char="o"/>
            </a:pPr>
            <a:r>
              <a:rPr lang="en-US" dirty="0"/>
              <a:t>Increases usage of partner clinics as more people are brought into care and provided with medical homes, and distributes patients appropriately across providers</a:t>
            </a:r>
          </a:p>
          <a:p>
            <a:pPr lvl="1">
              <a:buFont typeface="Courier New" panose="02070309020205020404" pitchFamily="49" charset="0"/>
              <a:buChar char="o"/>
            </a:pPr>
            <a:r>
              <a:rPr lang="en-US" dirty="0"/>
              <a:t>Minimizes risk to access if any one partner struggles</a:t>
            </a:r>
          </a:p>
          <a:p>
            <a:r>
              <a:rPr lang="en-US" dirty="0"/>
              <a:t>Will reduce use of hospital emergency departments as primary care sites</a:t>
            </a:r>
          </a:p>
          <a:p>
            <a:r>
              <a:rPr lang="en-US" dirty="0"/>
              <a:t>Will enhance providers’ ability to collect / analyze outcome, usage, and cost data </a:t>
            </a:r>
          </a:p>
          <a:p>
            <a:r>
              <a:rPr lang="en-US" dirty="0"/>
              <a:t>Will be more cost-efficient and a better use of community resources</a:t>
            </a:r>
            <a:endParaRPr lang="en-US" sz="2400" dirty="0"/>
          </a:p>
        </p:txBody>
      </p:sp>
      <p:sp>
        <p:nvSpPr>
          <p:cNvPr id="6" name="Footer Placeholder 1">
            <a:extLst>
              <a:ext uri="{FF2B5EF4-FFF2-40B4-BE49-F238E27FC236}">
                <a16:creationId xmlns:a16="http://schemas.microsoft.com/office/drawing/2014/main" xmlns="" id="{03A5BD12-6E5E-46F5-90F7-0406D81EBC0F}"/>
              </a:ext>
            </a:extLst>
          </p:cNvPr>
          <p:cNvSpPr>
            <a:spLocks noGrp="1"/>
          </p:cNvSpPr>
          <p:nvPr>
            <p:ph type="ftr" sz="quarter" idx="11"/>
          </p:nvPr>
        </p:nvSpPr>
        <p:spPr>
          <a:xfrm>
            <a:off x="229134" y="6314480"/>
            <a:ext cx="4419066" cy="365125"/>
          </a:xfrm>
        </p:spPr>
        <p:txBody>
          <a:bodyPr/>
          <a:lstStyle/>
          <a:p>
            <a:pPr algn="l"/>
            <a:r>
              <a:rPr lang="en-US" dirty="0">
                <a:solidFill>
                  <a:srgbClr val="656567"/>
                </a:solidFill>
              </a:rPr>
              <a:t>JaxCareConnect: Presentation to the City of Jacksonville Social Justice and Community Investment Committee 10/28/2020  </a:t>
            </a:r>
          </a:p>
        </p:txBody>
      </p:sp>
    </p:spTree>
    <p:extLst>
      <p:ext uri="{BB962C8B-B14F-4D97-AF65-F5344CB8AC3E}">
        <p14:creationId xmlns:p14="http://schemas.microsoft.com/office/powerpoint/2010/main" val="2258433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a:solidFill>
                  <a:srgbClr val="656567"/>
                </a:solidFill>
              </a:rPr>
              <a:t>Page </a:t>
            </a:r>
            <a:fld id="{D92D2A80-12C2-4849-9F83-D65CB3932026}" type="slidenum">
              <a:rPr lang="en-US" smtClean="0">
                <a:solidFill>
                  <a:srgbClr val="656567"/>
                </a:solidFill>
              </a:rPr>
              <a:pPr/>
              <a:t>15</a:t>
            </a:fld>
            <a:endParaRPr lang="en-US" dirty="0">
              <a:solidFill>
                <a:srgbClr val="656567"/>
              </a:solidFill>
            </a:endParaRPr>
          </a:p>
        </p:txBody>
      </p:sp>
      <p:sp>
        <p:nvSpPr>
          <p:cNvPr id="4" name="Title 3"/>
          <p:cNvSpPr>
            <a:spLocks noGrp="1"/>
          </p:cNvSpPr>
          <p:nvPr>
            <p:ph type="ctrTitle"/>
          </p:nvPr>
        </p:nvSpPr>
        <p:spPr/>
        <p:txBody>
          <a:bodyPr/>
          <a:lstStyle/>
          <a:p>
            <a:r>
              <a:rPr lang="en-US" dirty="0"/>
              <a:t>Evaluation and Metrics</a:t>
            </a:r>
          </a:p>
        </p:txBody>
      </p:sp>
      <p:sp>
        <p:nvSpPr>
          <p:cNvPr id="5" name="Content Placeholder 4"/>
          <p:cNvSpPr>
            <a:spLocks noGrp="1"/>
          </p:cNvSpPr>
          <p:nvPr>
            <p:ph idx="1"/>
          </p:nvPr>
        </p:nvSpPr>
        <p:spPr/>
        <p:txBody>
          <a:bodyPr/>
          <a:lstStyle/>
          <a:p>
            <a:r>
              <a:rPr lang="en-US" sz="2400" dirty="0"/>
              <a:t>Engage evaluators as we build the model</a:t>
            </a:r>
          </a:p>
          <a:p>
            <a:r>
              <a:rPr lang="en-US" sz="2400" dirty="0"/>
              <a:t>Collect / analyze data related to, for example:</a:t>
            </a:r>
          </a:p>
          <a:p>
            <a:pPr lvl="1">
              <a:buFont typeface="Courier New" panose="02070309020205020404" pitchFamily="49" charset="0"/>
              <a:buChar char="o"/>
            </a:pPr>
            <a:r>
              <a:rPr lang="en-US" sz="2400" dirty="0"/>
              <a:t>Health Outcomes (e.g., diabetes, hypertension, asthma)</a:t>
            </a:r>
          </a:p>
          <a:p>
            <a:pPr lvl="1">
              <a:buFont typeface="Courier New" panose="02070309020205020404" pitchFamily="49" charset="0"/>
              <a:buChar char="o"/>
            </a:pPr>
            <a:r>
              <a:rPr lang="en-US" sz="2400" dirty="0"/>
              <a:t>Number / rate of accessing insurance coverage</a:t>
            </a:r>
          </a:p>
          <a:p>
            <a:pPr lvl="1">
              <a:buFont typeface="Courier New" panose="02070309020205020404" pitchFamily="49" charset="0"/>
              <a:buChar char="o"/>
            </a:pPr>
            <a:r>
              <a:rPr lang="en-US" sz="2400" dirty="0"/>
              <a:t>System savings (e.g., savings from ED diversion; savings to individual partner providers)</a:t>
            </a:r>
          </a:p>
          <a:p>
            <a:pPr lvl="1">
              <a:buFont typeface="Courier New" panose="02070309020205020404" pitchFamily="49" charset="0"/>
              <a:buChar char="o"/>
            </a:pPr>
            <a:r>
              <a:rPr lang="en-US" sz="2400" dirty="0"/>
              <a:t>Patient “no-show” rates</a:t>
            </a:r>
          </a:p>
          <a:p>
            <a:pPr lvl="1">
              <a:buFont typeface="Courier New" panose="02070309020205020404" pitchFamily="49" charset="0"/>
              <a:buChar char="o"/>
            </a:pPr>
            <a:r>
              <a:rPr lang="en-US" sz="2400" dirty="0"/>
              <a:t>Referrals to social services</a:t>
            </a:r>
          </a:p>
          <a:p>
            <a:pPr marL="0" indent="0">
              <a:buNone/>
            </a:pPr>
            <a:endParaRPr lang="en-US" dirty="0"/>
          </a:p>
          <a:p>
            <a:pPr marL="0" indent="0">
              <a:buNone/>
            </a:pPr>
            <a:endParaRPr lang="en-US" dirty="0"/>
          </a:p>
          <a:p>
            <a:pPr marL="0" indent="0">
              <a:buNone/>
            </a:pPr>
            <a:endParaRPr lang="en-US" dirty="0"/>
          </a:p>
          <a:p>
            <a:pPr marL="0" indent="0">
              <a:buNone/>
            </a:pPr>
            <a:r>
              <a:rPr lang="en-US" dirty="0"/>
              <a:t> </a:t>
            </a:r>
          </a:p>
        </p:txBody>
      </p:sp>
      <p:sp>
        <p:nvSpPr>
          <p:cNvPr id="6" name="Footer Placeholder 1">
            <a:extLst>
              <a:ext uri="{FF2B5EF4-FFF2-40B4-BE49-F238E27FC236}">
                <a16:creationId xmlns:a16="http://schemas.microsoft.com/office/drawing/2014/main" xmlns="" id="{308BE0E7-3B5A-4D7A-91A5-381208BAE45C}"/>
              </a:ext>
            </a:extLst>
          </p:cNvPr>
          <p:cNvSpPr>
            <a:spLocks noGrp="1"/>
          </p:cNvSpPr>
          <p:nvPr>
            <p:ph type="ftr" sz="quarter" idx="11"/>
          </p:nvPr>
        </p:nvSpPr>
        <p:spPr>
          <a:xfrm>
            <a:off x="229134" y="6314480"/>
            <a:ext cx="4419066" cy="365125"/>
          </a:xfrm>
        </p:spPr>
        <p:txBody>
          <a:bodyPr/>
          <a:lstStyle/>
          <a:p>
            <a:pPr algn="l"/>
            <a:r>
              <a:rPr lang="en-US" dirty="0">
                <a:solidFill>
                  <a:srgbClr val="656567"/>
                </a:solidFill>
              </a:rPr>
              <a:t>JaxCareConnect: Presentation to the City of Jacksonville Social Justice and Community Investment Committee 10/28/2020  </a:t>
            </a:r>
          </a:p>
        </p:txBody>
      </p:sp>
    </p:spTree>
    <p:extLst>
      <p:ext uri="{BB962C8B-B14F-4D97-AF65-F5344CB8AC3E}">
        <p14:creationId xmlns:p14="http://schemas.microsoft.com/office/powerpoint/2010/main" val="2033241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0F0345FE-62C3-443B-9419-C7A86B15BD71}"/>
              </a:ext>
            </a:extLst>
          </p:cNvPr>
          <p:cNvSpPr>
            <a:spLocks noGrp="1"/>
          </p:cNvSpPr>
          <p:nvPr>
            <p:ph type="sldNum" sz="quarter" idx="12"/>
          </p:nvPr>
        </p:nvSpPr>
        <p:spPr/>
        <p:txBody>
          <a:bodyPr/>
          <a:lstStyle/>
          <a:p>
            <a:r>
              <a:rPr lang="en-US">
                <a:solidFill>
                  <a:srgbClr val="656567"/>
                </a:solidFill>
              </a:rPr>
              <a:t>Page </a:t>
            </a:r>
            <a:fld id="{D92D2A80-12C2-4849-9F83-D65CB3932026}" type="slidenum">
              <a:rPr lang="en-US" smtClean="0">
                <a:solidFill>
                  <a:srgbClr val="656567"/>
                </a:solidFill>
              </a:rPr>
              <a:pPr/>
              <a:t>16</a:t>
            </a:fld>
            <a:endParaRPr lang="en-US" dirty="0">
              <a:solidFill>
                <a:srgbClr val="656567"/>
              </a:solidFill>
            </a:endParaRPr>
          </a:p>
        </p:txBody>
      </p:sp>
      <p:sp>
        <p:nvSpPr>
          <p:cNvPr id="4" name="Title 3">
            <a:extLst>
              <a:ext uri="{FF2B5EF4-FFF2-40B4-BE49-F238E27FC236}">
                <a16:creationId xmlns:a16="http://schemas.microsoft.com/office/drawing/2014/main" xmlns="" id="{D8CF051B-5FD9-44E5-ABF7-6D4E6A2F7BA2}"/>
              </a:ext>
            </a:extLst>
          </p:cNvPr>
          <p:cNvSpPr>
            <a:spLocks noGrp="1"/>
          </p:cNvSpPr>
          <p:nvPr>
            <p:ph type="ctrTitle"/>
          </p:nvPr>
        </p:nvSpPr>
        <p:spPr>
          <a:xfrm>
            <a:off x="577977" y="627830"/>
            <a:ext cx="8254457" cy="972369"/>
          </a:xfrm>
        </p:spPr>
        <p:txBody>
          <a:bodyPr>
            <a:normAutofit fontScale="90000"/>
          </a:bodyPr>
          <a:lstStyle/>
          <a:p>
            <a:r>
              <a:rPr lang="en-US" dirty="0"/>
              <a:t>JaxCareConnect Immediate Action Plan: </a:t>
            </a:r>
            <a:br>
              <a:rPr lang="en-US" dirty="0"/>
            </a:br>
            <a:r>
              <a:rPr lang="en-US" dirty="0"/>
              <a:t>Infrastructure Build and Prepare for Community Launch </a:t>
            </a:r>
            <a:br>
              <a:rPr lang="en-US" dirty="0"/>
            </a:br>
            <a:r>
              <a:rPr lang="en-US" dirty="0"/>
              <a:t>(August 2020 – January 2021)</a:t>
            </a:r>
          </a:p>
        </p:txBody>
      </p:sp>
      <p:sp>
        <p:nvSpPr>
          <p:cNvPr id="5" name="Content Placeholder 4">
            <a:extLst>
              <a:ext uri="{FF2B5EF4-FFF2-40B4-BE49-F238E27FC236}">
                <a16:creationId xmlns:a16="http://schemas.microsoft.com/office/drawing/2014/main" xmlns="" id="{6AD13553-544D-40BC-87C2-304ECF589C2F}"/>
              </a:ext>
            </a:extLst>
          </p:cNvPr>
          <p:cNvSpPr>
            <a:spLocks noGrp="1"/>
          </p:cNvSpPr>
          <p:nvPr>
            <p:ph idx="1"/>
          </p:nvPr>
        </p:nvSpPr>
        <p:spPr>
          <a:xfrm>
            <a:off x="576468" y="1851552"/>
            <a:ext cx="8236169" cy="4495370"/>
          </a:xfrm>
        </p:spPr>
        <p:txBody>
          <a:bodyPr/>
          <a:lstStyle/>
          <a:p>
            <a:pPr marL="342900" lvl="0" indent="-342900">
              <a:buFont typeface="+mj-lt"/>
              <a:buAutoNum type="arabicPeriod"/>
            </a:pPr>
            <a:r>
              <a:rPr lang="en-US" sz="1800" b="1" dirty="0"/>
              <a:t>Hire a Program Administrator </a:t>
            </a:r>
            <a:r>
              <a:rPr lang="en-US" sz="1800" i="1" dirty="0"/>
              <a:t>(August - October 2020)  </a:t>
            </a:r>
          </a:p>
          <a:p>
            <a:pPr marL="342900" indent="-342900">
              <a:buFont typeface="+mj-lt"/>
              <a:buAutoNum type="arabicPeriod"/>
            </a:pPr>
            <a:r>
              <a:rPr lang="en-US" sz="1800" b="1" dirty="0"/>
              <a:t>JaxCareConnect Administrator: </a:t>
            </a:r>
            <a:r>
              <a:rPr lang="en-US" sz="1800" dirty="0"/>
              <a:t>Carries out three months of research, development, and planning activities in preparation for project launch at end of January 2021 </a:t>
            </a:r>
            <a:r>
              <a:rPr lang="en-US" sz="1800" i="1" dirty="0"/>
              <a:t>(November 2020 – January 2021)</a:t>
            </a:r>
          </a:p>
          <a:p>
            <a:pPr marL="342900" indent="-342900">
              <a:buFont typeface="+mj-lt"/>
              <a:buAutoNum type="arabicPeriod"/>
            </a:pPr>
            <a:r>
              <a:rPr lang="en-US" sz="1800" b="1" dirty="0"/>
              <a:t>Hire Patient Health Advocates </a:t>
            </a:r>
            <a:r>
              <a:rPr lang="en-US" sz="1800" i="1" dirty="0"/>
              <a:t>(November – December 2020)</a:t>
            </a:r>
            <a:endParaRPr lang="en-US" sz="1800" b="1" dirty="0"/>
          </a:p>
          <a:p>
            <a:pPr marL="342900" indent="-342900">
              <a:buFont typeface="+mj-lt"/>
              <a:buAutoNum type="arabicPeriod"/>
            </a:pPr>
            <a:r>
              <a:rPr lang="en-US" sz="1800" b="1" dirty="0"/>
              <a:t>JaxCareConnect Administrator: </a:t>
            </a:r>
            <a:r>
              <a:rPr lang="en-US" sz="1800" dirty="0"/>
              <a:t>Researches all options to put a web-based common application/central intake system into practice by June 2021</a:t>
            </a:r>
            <a:r>
              <a:rPr lang="en-US" sz="1800" b="1" dirty="0"/>
              <a:t> </a:t>
            </a:r>
            <a:r>
              <a:rPr lang="en-US" sz="1800" i="1" dirty="0"/>
              <a:t>(December 2020 – April 2021)</a:t>
            </a:r>
          </a:p>
          <a:p>
            <a:pPr marL="342900" indent="-342900">
              <a:buFont typeface="+mj-lt"/>
              <a:buAutoNum type="arabicPeriod"/>
            </a:pPr>
            <a:r>
              <a:rPr lang="en-US" sz="1800" b="1" dirty="0"/>
              <a:t>The Duval Safety Net Collaborative: </a:t>
            </a:r>
            <a:r>
              <a:rPr lang="en-US" sz="1800" dirty="0"/>
              <a:t>meets at least monthly to manage the administrative details for the JaxCareConnect initiative </a:t>
            </a:r>
            <a:r>
              <a:rPr lang="en-US" sz="1800" i="1" dirty="0"/>
              <a:t>(Ongoing)</a:t>
            </a:r>
          </a:p>
          <a:p>
            <a:pPr marL="342900" indent="-342900">
              <a:buFont typeface="+mj-lt"/>
              <a:buAutoNum type="arabicPeriod"/>
            </a:pPr>
            <a:r>
              <a:rPr lang="en-US" sz="1800" b="1" dirty="0"/>
              <a:t>Project Team: </a:t>
            </a:r>
            <a:r>
              <a:rPr lang="en-US" sz="1800" dirty="0"/>
              <a:t>Prepare for JaxCareConnect soft launch in first quarter calendar year 2021</a:t>
            </a:r>
            <a:endParaRPr lang="en-US" sz="1800" i="1" dirty="0"/>
          </a:p>
          <a:p>
            <a:pPr marL="342900" lvl="0" indent="-342900">
              <a:buFont typeface="+mj-lt"/>
              <a:buAutoNum type="arabicPeriod"/>
            </a:pPr>
            <a:endParaRPr lang="en-US" sz="1600" dirty="0"/>
          </a:p>
          <a:p>
            <a:endParaRPr lang="en-US" sz="1600" dirty="0"/>
          </a:p>
          <a:p>
            <a:endParaRPr lang="en-US" sz="1600" dirty="0"/>
          </a:p>
          <a:p>
            <a:pPr marL="0" indent="0">
              <a:buNone/>
            </a:pPr>
            <a:endParaRPr lang="en-US" sz="1600" dirty="0"/>
          </a:p>
          <a:p>
            <a:endParaRPr lang="en-US" sz="1600" dirty="0"/>
          </a:p>
        </p:txBody>
      </p:sp>
      <p:sp>
        <p:nvSpPr>
          <p:cNvPr id="6" name="Footer Placeholder 1">
            <a:extLst>
              <a:ext uri="{FF2B5EF4-FFF2-40B4-BE49-F238E27FC236}">
                <a16:creationId xmlns:a16="http://schemas.microsoft.com/office/drawing/2014/main" xmlns="" id="{75C82170-8442-4932-8123-5AA92A50C7EB}"/>
              </a:ext>
            </a:extLst>
          </p:cNvPr>
          <p:cNvSpPr>
            <a:spLocks noGrp="1"/>
          </p:cNvSpPr>
          <p:nvPr>
            <p:ph type="ftr" sz="quarter" idx="11"/>
          </p:nvPr>
        </p:nvSpPr>
        <p:spPr>
          <a:xfrm>
            <a:off x="229134" y="6314480"/>
            <a:ext cx="4419066" cy="365125"/>
          </a:xfrm>
        </p:spPr>
        <p:txBody>
          <a:bodyPr/>
          <a:lstStyle/>
          <a:p>
            <a:pPr algn="l"/>
            <a:r>
              <a:rPr lang="en-US" dirty="0">
                <a:solidFill>
                  <a:srgbClr val="656567"/>
                </a:solidFill>
              </a:rPr>
              <a:t>JaxCareConnect: Presentation to the City of Jacksonville Social Justice and Community Investment Committee 10/28/2020  </a:t>
            </a:r>
          </a:p>
        </p:txBody>
      </p:sp>
    </p:spTree>
    <p:extLst>
      <p:ext uri="{BB962C8B-B14F-4D97-AF65-F5344CB8AC3E}">
        <p14:creationId xmlns:p14="http://schemas.microsoft.com/office/powerpoint/2010/main" val="2228527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0F0345FE-62C3-443B-9419-C7A86B15BD71}"/>
              </a:ext>
            </a:extLst>
          </p:cNvPr>
          <p:cNvSpPr>
            <a:spLocks noGrp="1"/>
          </p:cNvSpPr>
          <p:nvPr>
            <p:ph type="sldNum" sz="quarter" idx="12"/>
          </p:nvPr>
        </p:nvSpPr>
        <p:spPr/>
        <p:txBody>
          <a:bodyPr/>
          <a:lstStyle/>
          <a:p>
            <a:r>
              <a:rPr lang="en-US">
                <a:solidFill>
                  <a:srgbClr val="656567"/>
                </a:solidFill>
              </a:rPr>
              <a:t>Page </a:t>
            </a:r>
            <a:fld id="{D92D2A80-12C2-4849-9F83-D65CB3932026}" type="slidenum">
              <a:rPr lang="en-US" smtClean="0">
                <a:solidFill>
                  <a:srgbClr val="656567"/>
                </a:solidFill>
              </a:rPr>
              <a:pPr/>
              <a:t>17</a:t>
            </a:fld>
            <a:endParaRPr lang="en-US" dirty="0">
              <a:solidFill>
                <a:srgbClr val="656567"/>
              </a:solidFill>
            </a:endParaRPr>
          </a:p>
        </p:txBody>
      </p:sp>
      <p:sp>
        <p:nvSpPr>
          <p:cNvPr id="4" name="Title 3">
            <a:extLst>
              <a:ext uri="{FF2B5EF4-FFF2-40B4-BE49-F238E27FC236}">
                <a16:creationId xmlns:a16="http://schemas.microsoft.com/office/drawing/2014/main" xmlns="" id="{D8CF051B-5FD9-44E5-ABF7-6D4E6A2F7BA2}"/>
              </a:ext>
            </a:extLst>
          </p:cNvPr>
          <p:cNvSpPr>
            <a:spLocks noGrp="1"/>
          </p:cNvSpPr>
          <p:nvPr>
            <p:ph type="ctrTitle"/>
          </p:nvPr>
        </p:nvSpPr>
        <p:spPr>
          <a:xfrm>
            <a:off x="295945" y="640024"/>
            <a:ext cx="8686800" cy="972369"/>
          </a:xfrm>
        </p:spPr>
        <p:txBody>
          <a:bodyPr>
            <a:normAutofit/>
          </a:bodyPr>
          <a:lstStyle/>
          <a:p>
            <a:r>
              <a:rPr lang="en-US" dirty="0"/>
              <a:t>Secured Funding Partners for JaxCareConnect Pilot Workplan: </a:t>
            </a:r>
          </a:p>
        </p:txBody>
      </p:sp>
      <p:sp>
        <p:nvSpPr>
          <p:cNvPr id="6" name="Footer Placeholder 1">
            <a:extLst>
              <a:ext uri="{FF2B5EF4-FFF2-40B4-BE49-F238E27FC236}">
                <a16:creationId xmlns:a16="http://schemas.microsoft.com/office/drawing/2014/main" xmlns="" id="{D0DED4F5-9533-4B3E-BC09-812EB3EA6F39}"/>
              </a:ext>
            </a:extLst>
          </p:cNvPr>
          <p:cNvSpPr>
            <a:spLocks noGrp="1"/>
          </p:cNvSpPr>
          <p:nvPr>
            <p:ph type="ftr" sz="quarter" idx="11"/>
          </p:nvPr>
        </p:nvSpPr>
        <p:spPr>
          <a:xfrm>
            <a:off x="229134" y="6314480"/>
            <a:ext cx="4419066" cy="365125"/>
          </a:xfrm>
        </p:spPr>
        <p:txBody>
          <a:bodyPr/>
          <a:lstStyle/>
          <a:p>
            <a:pPr algn="l"/>
            <a:r>
              <a:rPr lang="en-US" dirty="0">
                <a:solidFill>
                  <a:srgbClr val="656567"/>
                </a:solidFill>
              </a:rPr>
              <a:t>JaxCareConnect: Presentation to the City of Jacksonville Social Justice and Community Investment Committee 10/28/2020  </a:t>
            </a:r>
          </a:p>
        </p:txBody>
      </p:sp>
      <p:sp>
        <p:nvSpPr>
          <p:cNvPr id="7" name="Content Placeholder 4">
            <a:extLst>
              <a:ext uri="{FF2B5EF4-FFF2-40B4-BE49-F238E27FC236}">
                <a16:creationId xmlns:a16="http://schemas.microsoft.com/office/drawing/2014/main" xmlns="" id="{911228D2-198B-4066-B66D-26D2CA2FD0CF}"/>
              </a:ext>
            </a:extLst>
          </p:cNvPr>
          <p:cNvSpPr>
            <a:spLocks noGrp="1"/>
          </p:cNvSpPr>
          <p:nvPr>
            <p:ph idx="1"/>
          </p:nvPr>
        </p:nvSpPr>
        <p:spPr>
          <a:xfrm>
            <a:off x="596265" y="1524000"/>
            <a:ext cx="8236169" cy="3019014"/>
          </a:xfrm>
        </p:spPr>
        <p:txBody>
          <a:bodyPr/>
          <a:lstStyle/>
          <a:p>
            <a:r>
              <a:rPr lang="en-US" sz="1800" dirty="0"/>
              <a:t>Riverside Hospital Foundation: Seed funder for planning period + three years of project pilot ($225,000)</a:t>
            </a:r>
          </a:p>
          <a:p>
            <a:r>
              <a:rPr lang="en-US" sz="1800" dirty="0"/>
              <a:t>Baptist Health: Support for three years of pilot ($150,000)</a:t>
            </a:r>
          </a:p>
          <a:p>
            <a:r>
              <a:rPr lang="en-US" sz="1800" dirty="0"/>
              <a:t>Community Foundation for Northeast Florida: Support for planning period plus 1</a:t>
            </a:r>
            <a:r>
              <a:rPr lang="en-US" sz="1800" baseline="30000" dirty="0"/>
              <a:t>st</a:t>
            </a:r>
            <a:r>
              <a:rPr lang="en-US" sz="1800" dirty="0"/>
              <a:t> year of pilot ($75,000)</a:t>
            </a:r>
          </a:p>
          <a:p>
            <a:r>
              <a:rPr lang="en-US" sz="1800" dirty="0" err="1"/>
              <a:t>duPont</a:t>
            </a:r>
            <a:r>
              <a:rPr lang="en-US" sz="1800" dirty="0"/>
              <a:t> Fund: support for first year of operations ($75,000)</a:t>
            </a:r>
            <a:endParaRPr lang="en-US" dirty="0"/>
          </a:p>
        </p:txBody>
      </p:sp>
      <p:graphicFrame>
        <p:nvGraphicFramePr>
          <p:cNvPr id="8" name="Table 8">
            <a:extLst>
              <a:ext uri="{FF2B5EF4-FFF2-40B4-BE49-F238E27FC236}">
                <a16:creationId xmlns:a16="http://schemas.microsoft.com/office/drawing/2014/main" xmlns="" id="{370034B0-AAB3-4F06-885A-FA127740B00E}"/>
              </a:ext>
            </a:extLst>
          </p:cNvPr>
          <p:cNvGraphicFramePr>
            <a:graphicFrameLocks noGrp="1"/>
          </p:cNvGraphicFramePr>
          <p:nvPr>
            <p:extLst>
              <p:ext uri="{D42A27DB-BD31-4B8C-83A1-F6EECF244321}">
                <p14:modId xmlns:p14="http://schemas.microsoft.com/office/powerpoint/2010/main" val="1969443207"/>
              </p:ext>
            </p:extLst>
          </p:nvPr>
        </p:nvGraphicFramePr>
        <p:xfrm>
          <a:off x="596264" y="3783496"/>
          <a:ext cx="8014336" cy="2464904"/>
        </p:xfrm>
        <a:graphic>
          <a:graphicData uri="http://schemas.openxmlformats.org/drawingml/2006/table">
            <a:tbl>
              <a:tblPr firstRow="1" bandRow="1">
                <a:tableStyleId>{5C22544A-7EE6-4342-B048-85BDC9FD1C3A}</a:tableStyleId>
              </a:tblPr>
              <a:tblGrid>
                <a:gridCol w="2003584">
                  <a:extLst>
                    <a:ext uri="{9D8B030D-6E8A-4147-A177-3AD203B41FA5}">
                      <a16:colId xmlns:a16="http://schemas.microsoft.com/office/drawing/2014/main" xmlns="" val="111194364"/>
                    </a:ext>
                  </a:extLst>
                </a:gridCol>
                <a:gridCol w="2003584">
                  <a:extLst>
                    <a:ext uri="{9D8B030D-6E8A-4147-A177-3AD203B41FA5}">
                      <a16:colId xmlns:a16="http://schemas.microsoft.com/office/drawing/2014/main" xmlns="" val="3095544641"/>
                    </a:ext>
                  </a:extLst>
                </a:gridCol>
                <a:gridCol w="2003584">
                  <a:extLst>
                    <a:ext uri="{9D8B030D-6E8A-4147-A177-3AD203B41FA5}">
                      <a16:colId xmlns:a16="http://schemas.microsoft.com/office/drawing/2014/main" xmlns="" val="1680690350"/>
                    </a:ext>
                  </a:extLst>
                </a:gridCol>
                <a:gridCol w="2003584">
                  <a:extLst>
                    <a:ext uri="{9D8B030D-6E8A-4147-A177-3AD203B41FA5}">
                      <a16:colId xmlns:a16="http://schemas.microsoft.com/office/drawing/2014/main" xmlns="" val="2443930826"/>
                    </a:ext>
                  </a:extLst>
                </a:gridCol>
              </a:tblGrid>
              <a:tr h="483704">
                <a:tc>
                  <a:txBody>
                    <a:bodyPr/>
                    <a:lstStyle/>
                    <a:p>
                      <a:pPr algn="ctr"/>
                      <a:r>
                        <a:rPr lang="en-US" dirty="0"/>
                        <a:t>2020</a:t>
                      </a:r>
                    </a:p>
                  </a:txBody>
                  <a:tcPr/>
                </a:tc>
                <a:tc>
                  <a:txBody>
                    <a:bodyPr/>
                    <a:lstStyle/>
                    <a:p>
                      <a:pPr algn="ctr"/>
                      <a:r>
                        <a:rPr lang="en-US" dirty="0"/>
                        <a:t>2021</a:t>
                      </a:r>
                    </a:p>
                  </a:txBody>
                  <a:tcPr/>
                </a:tc>
                <a:tc>
                  <a:txBody>
                    <a:bodyPr/>
                    <a:lstStyle/>
                    <a:p>
                      <a:pPr algn="ctr"/>
                      <a:r>
                        <a:rPr lang="en-US" dirty="0"/>
                        <a:t>2022</a:t>
                      </a:r>
                    </a:p>
                  </a:txBody>
                  <a:tcPr/>
                </a:tc>
                <a:tc>
                  <a:txBody>
                    <a:bodyPr/>
                    <a:lstStyle/>
                    <a:p>
                      <a:pPr algn="ctr"/>
                      <a:r>
                        <a:rPr lang="en-US" dirty="0"/>
                        <a:t>2023</a:t>
                      </a:r>
                    </a:p>
                  </a:txBody>
                  <a:tcPr/>
                </a:tc>
                <a:extLst>
                  <a:ext uri="{0D108BD9-81ED-4DB2-BD59-A6C34878D82A}">
                    <a16:rowId xmlns:a16="http://schemas.microsoft.com/office/drawing/2014/main" xmlns="" val="3664888575"/>
                  </a:ext>
                </a:extLst>
              </a:tr>
              <a:tr h="1192696">
                <a:tc>
                  <a:txBody>
                    <a:bodyPr/>
                    <a:lstStyle/>
                    <a:p>
                      <a:pPr marL="0" indent="0">
                        <a:buFont typeface="Arial" panose="020B0604020202020204" pitchFamily="34" charset="0"/>
                        <a:buNone/>
                      </a:pPr>
                      <a:r>
                        <a:rPr lang="en-US" sz="1600" dirty="0"/>
                        <a:t>Planning:  </a:t>
                      </a:r>
                    </a:p>
                    <a:p>
                      <a:pPr marL="285750" indent="-285750" algn="l" defTabSz="457200" rtl="0" eaLnBrk="1" latinLnBrk="0" hangingPunct="1">
                        <a:buFont typeface="Arial" panose="020B0604020202020204" pitchFamily="34" charset="0"/>
                        <a:buChar char="•"/>
                      </a:pPr>
                      <a:r>
                        <a:rPr lang="en-US" sz="1200" kern="1200" dirty="0">
                          <a:solidFill>
                            <a:schemeClr val="dk1"/>
                          </a:solidFill>
                          <a:latin typeface="+mn-lt"/>
                          <a:ea typeface="+mn-ea"/>
                          <a:cs typeface="+mn-cs"/>
                        </a:rPr>
                        <a:t>Finalize Collaborative Agreements and Initial Workplan</a:t>
                      </a:r>
                    </a:p>
                    <a:p>
                      <a:pPr marL="285750" indent="-285750" algn="l" defTabSz="457200" rtl="0" eaLnBrk="1" latinLnBrk="0" hangingPunct="1">
                        <a:buFont typeface="Arial" panose="020B0604020202020204" pitchFamily="34" charset="0"/>
                        <a:buChar char="•"/>
                      </a:pPr>
                      <a:r>
                        <a:rPr lang="en-US" sz="1200" kern="1200" dirty="0">
                          <a:solidFill>
                            <a:schemeClr val="dk1"/>
                          </a:solidFill>
                          <a:latin typeface="+mn-lt"/>
                          <a:ea typeface="+mn-ea"/>
                          <a:cs typeface="+mn-cs"/>
                        </a:rPr>
                        <a:t>Secure Pilot Funding</a:t>
                      </a:r>
                    </a:p>
                    <a:p>
                      <a:pPr marL="285750" indent="-285750" algn="l" defTabSz="457200" rtl="0" eaLnBrk="1" latinLnBrk="0" hangingPunct="1">
                        <a:buFont typeface="Arial" panose="020B0604020202020204" pitchFamily="34" charset="0"/>
                        <a:buChar char="•"/>
                      </a:pPr>
                      <a:r>
                        <a:rPr lang="en-US" sz="1200" kern="1200" dirty="0">
                          <a:solidFill>
                            <a:schemeClr val="dk1"/>
                          </a:solidFill>
                          <a:latin typeface="+mn-lt"/>
                          <a:ea typeface="+mn-ea"/>
                          <a:cs typeface="+mn-cs"/>
                        </a:rPr>
                        <a:t>Hire Key Staff</a:t>
                      </a:r>
                    </a:p>
                    <a:p>
                      <a:pPr marL="285750" indent="-285750" algn="l" defTabSz="457200" rtl="0" eaLnBrk="1" latinLnBrk="0" hangingPunct="1">
                        <a:buFont typeface="Arial" panose="020B0604020202020204" pitchFamily="34" charset="0"/>
                        <a:buChar char="•"/>
                      </a:pPr>
                      <a:r>
                        <a:rPr lang="en-US" sz="1200" kern="1200" dirty="0">
                          <a:solidFill>
                            <a:schemeClr val="dk1"/>
                          </a:solidFill>
                          <a:latin typeface="+mn-lt"/>
                          <a:ea typeface="+mn-ea"/>
                          <a:cs typeface="+mn-cs"/>
                        </a:rPr>
                        <a:t>Initiate Contracts for Marketing, Web, and Technology Platform </a:t>
                      </a:r>
                    </a:p>
                    <a:p>
                      <a:pPr marL="285750" indent="-285750" algn="l" defTabSz="457200" rtl="0" eaLnBrk="1" latinLnBrk="0" hangingPunct="1">
                        <a:buFont typeface="Arial" panose="020B0604020202020204" pitchFamily="34" charset="0"/>
                        <a:buChar char="•"/>
                      </a:pPr>
                      <a:endParaRPr lang="en-US" sz="1200" kern="1200" dirty="0">
                        <a:solidFill>
                          <a:schemeClr val="dk1"/>
                        </a:solidFill>
                        <a:latin typeface="+mn-lt"/>
                        <a:ea typeface="+mn-ea"/>
                        <a:cs typeface="+mn-cs"/>
                      </a:endParaRPr>
                    </a:p>
                  </a:txBody>
                  <a:tcPr/>
                </a:tc>
                <a:tc>
                  <a:txBody>
                    <a:bodyPr/>
                    <a:lstStyle/>
                    <a:p>
                      <a:r>
                        <a:rPr lang="en-US" dirty="0"/>
                        <a:t>Pilot Year One: </a:t>
                      </a:r>
                    </a:p>
                    <a:p>
                      <a:pPr marL="285750" indent="-285750">
                        <a:buFont typeface="Arial" panose="020B0604020202020204" pitchFamily="34" charset="0"/>
                        <a:buChar char="•"/>
                      </a:pPr>
                      <a:r>
                        <a:rPr lang="en-US" sz="1200" dirty="0"/>
                        <a:t>Soft Launch Q1</a:t>
                      </a:r>
                    </a:p>
                    <a:p>
                      <a:pPr marL="285750" indent="-285750">
                        <a:buFont typeface="Arial" panose="020B0604020202020204" pitchFamily="34" charset="0"/>
                        <a:buChar char="•"/>
                      </a:pPr>
                      <a:r>
                        <a:rPr lang="en-US" sz="1200" dirty="0"/>
                        <a:t>PDSA: Plan, Do, Study, Act</a:t>
                      </a:r>
                    </a:p>
                    <a:p>
                      <a:pPr marL="285750" indent="-285750">
                        <a:buFont typeface="Arial" panose="020B0604020202020204" pitchFamily="34" charset="0"/>
                        <a:buChar char="•"/>
                      </a:pPr>
                      <a:r>
                        <a:rPr lang="en-US" sz="1200" dirty="0"/>
                        <a:t>Refine Plan</a:t>
                      </a:r>
                    </a:p>
                    <a:p>
                      <a:pPr marL="285750" indent="-285750">
                        <a:buFont typeface="Arial" panose="020B0604020202020204" pitchFamily="34" charset="0"/>
                        <a:buChar char="•"/>
                      </a:pPr>
                      <a:r>
                        <a:rPr lang="en-US" sz="1200" dirty="0"/>
                        <a:t>Public Launch</a:t>
                      </a:r>
                    </a:p>
                    <a:p>
                      <a:pPr marL="285750" indent="-285750">
                        <a:buFont typeface="Arial" panose="020B0604020202020204" pitchFamily="34" charset="0"/>
                        <a:buChar char="•"/>
                      </a:pPr>
                      <a:r>
                        <a:rPr lang="en-US" sz="1200" dirty="0"/>
                        <a:t>Add Partners to Reduce Barriers to Care (SDOH)</a:t>
                      </a:r>
                    </a:p>
                  </a:txBody>
                  <a:tcPr/>
                </a:tc>
                <a:tc>
                  <a:txBody>
                    <a:bodyPr/>
                    <a:lstStyle/>
                    <a:p>
                      <a:r>
                        <a:rPr lang="en-US" dirty="0"/>
                        <a:t>Pilot Year Two: </a:t>
                      </a:r>
                    </a:p>
                    <a:p>
                      <a:pPr marL="285750" indent="-285750" algn="l" defTabSz="457200" rtl="0" eaLnBrk="1" latinLnBrk="0" hangingPunct="1">
                        <a:buFont typeface="Arial" panose="020B0604020202020204" pitchFamily="34" charset="0"/>
                        <a:buChar char="•"/>
                      </a:pPr>
                      <a:r>
                        <a:rPr lang="en-US" sz="1200" kern="1200" dirty="0">
                          <a:solidFill>
                            <a:schemeClr val="dk1"/>
                          </a:solidFill>
                          <a:latin typeface="+mn-lt"/>
                          <a:ea typeface="+mn-ea"/>
                          <a:cs typeface="+mn-cs"/>
                        </a:rPr>
                        <a:t>Increase Patients</a:t>
                      </a:r>
                    </a:p>
                    <a:p>
                      <a:pPr marL="285750" indent="-285750" algn="l" defTabSz="457200" rtl="0" eaLnBrk="1" latinLnBrk="0" hangingPunct="1">
                        <a:buFont typeface="Arial" panose="020B0604020202020204" pitchFamily="34" charset="0"/>
                        <a:buChar char="•"/>
                      </a:pPr>
                      <a:r>
                        <a:rPr lang="en-US" sz="1200" kern="1200" dirty="0">
                          <a:solidFill>
                            <a:schemeClr val="dk1"/>
                          </a:solidFill>
                          <a:latin typeface="+mn-lt"/>
                          <a:ea typeface="+mn-ea"/>
                          <a:cs typeface="+mn-cs"/>
                        </a:rPr>
                        <a:t>Add Partners </a:t>
                      </a:r>
                    </a:p>
                    <a:p>
                      <a:pPr marL="285750" indent="-285750" algn="l" defTabSz="457200" rtl="0" eaLnBrk="1" latinLnBrk="0" hangingPunct="1">
                        <a:buFont typeface="Arial" panose="020B0604020202020204" pitchFamily="34" charset="0"/>
                        <a:buChar char="•"/>
                      </a:pPr>
                      <a:r>
                        <a:rPr lang="en-US" sz="1200" kern="1200" dirty="0">
                          <a:solidFill>
                            <a:schemeClr val="dk1"/>
                          </a:solidFill>
                          <a:latin typeface="+mn-lt"/>
                          <a:ea typeface="+mn-ea"/>
                          <a:cs typeface="+mn-cs"/>
                        </a:rPr>
                        <a:t>Baseline Collaborative Clinical Measures</a:t>
                      </a:r>
                    </a:p>
                    <a:p>
                      <a:pPr marL="285750" indent="-285750" algn="l" defTabSz="457200" rtl="0" eaLnBrk="1" latinLnBrk="0" hangingPunct="1">
                        <a:buFont typeface="Arial" panose="020B0604020202020204" pitchFamily="34" charset="0"/>
                        <a:buChar char="•"/>
                      </a:pPr>
                      <a:endParaRPr lang="en-US" sz="1200" kern="1200" dirty="0">
                        <a:solidFill>
                          <a:schemeClr val="dk1"/>
                        </a:solidFill>
                        <a:latin typeface="+mn-lt"/>
                        <a:ea typeface="+mn-ea"/>
                        <a:cs typeface="+mn-cs"/>
                      </a:endParaRPr>
                    </a:p>
                    <a:p>
                      <a:endParaRPr lang="en-US" dirty="0"/>
                    </a:p>
                  </a:txBody>
                  <a:tcPr/>
                </a:tc>
                <a:tc>
                  <a:txBody>
                    <a:bodyPr/>
                    <a:lstStyle/>
                    <a:p>
                      <a:r>
                        <a:rPr lang="en-US" dirty="0"/>
                        <a:t>Pilot Year Three: </a:t>
                      </a:r>
                    </a:p>
                    <a:p>
                      <a:pPr marL="285750" indent="-285750" algn="l" defTabSz="457200" rtl="0" eaLnBrk="1" latinLnBrk="0" hangingPunct="1">
                        <a:buFont typeface="Arial" panose="020B0604020202020204" pitchFamily="34" charset="0"/>
                        <a:buChar char="•"/>
                      </a:pPr>
                      <a:r>
                        <a:rPr lang="en-US" sz="1200" kern="1200" dirty="0">
                          <a:solidFill>
                            <a:schemeClr val="dk1"/>
                          </a:solidFill>
                          <a:latin typeface="+mn-lt"/>
                          <a:ea typeface="+mn-ea"/>
                          <a:cs typeface="+mn-cs"/>
                        </a:rPr>
                        <a:t>Increase Patients</a:t>
                      </a:r>
                    </a:p>
                    <a:p>
                      <a:pPr marL="285750" indent="-285750" algn="l" defTabSz="457200" rtl="0" eaLnBrk="1" latinLnBrk="0" hangingPunct="1">
                        <a:buFont typeface="Arial" panose="020B0604020202020204" pitchFamily="34" charset="0"/>
                        <a:buChar char="•"/>
                      </a:pPr>
                      <a:r>
                        <a:rPr lang="en-US" sz="1200" kern="1200" dirty="0">
                          <a:solidFill>
                            <a:schemeClr val="dk1"/>
                          </a:solidFill>
                          <a:latin typeface="+mn-lt"/>
                          <a:ea typeface="+mn-ea"/>
                          <a:cs typeface="+mn-cs"/>
                        </a:rPr>
                        <a:t>Refine Technology</a:t>
                      </a:r>
                    </a:p>
                    <a:p>
                      <a:pPr marL="285750" indent="-285750" algn="l" defTabSz="457200" rtl="0" eaLnBrk="1" latinLnBrk="0" hangingPunct="1">
                        <a:buFont typeface="Arial" panose="020B0604020202020204" pitchFamily="34" charset="0"/>
                        <a:buChar char="•"/>
                      </a:pPr>
                      <a:r>
                        <a:rPr lang="en-US" sz="1200" kern="1200" dirty="0">
                          <a:solidFill>
                            <a:schemeClr val="dk1"/>
                          </a:solidFill>
                          <a:latin typeface="+mn-lt"/>
                          <a:ea typeface="+mn-ea"/>
                          <a:cs typeface="+mn-cs"/>
                        </a:rPr>
                        <a:t>Study Outcomes, Replicability</a:t>
                      </a:r>
                    </a:p>
                    <a:p>
                      <a:pPr marL="285750" indent="-285750" algn="l" defTabSz="457200" rtl="0" eaLnBrk="1" latinLnBrk="0" hangingPunct="1">
                        <a:buFont typeface="Arial" panose="020B0604020202020204" pitchFamily="34" charset="0"/>
                        <a:buChar char="•"/>
                      </a:pPr>
                      <a:r>
                        <a:rPr lang="en-US" sz="1200" kern="1200" dirty="0">
                          <a:solidFill>
                            <a:schemeClr val="dk1"/>
                          </a:solidFill>
                          <a:latin typeface="+mn-lt"/>
                          <a:ea typeface="+mn-ea"/>
                          <a:cs typeface="+mn-cs"/>
                        </a:rPr>
                        <a:t>Stabilize and Sustain </a:t>
                      </a:r>
                    </a:p>
                    <a:p>
                      <a:endParaRPr lang="en-US" dirty="0"/>
                    </a:p>
                  </a:txBody>
                  <a:tcPr/>
                </a:tc>
                <a:extLst>
                  <a:ext uri="{0D108BD9-81ED-4DB2-BD59-A6C34878D82A}">
                    <a16:rowId xmlns:a16="http://schemas.microsoft.com/office/drawing/2014/main" xmlns="" val="2860109810"/>
                  </a:ext>
                </a:extLst>
              </a:tr>
            </a:tbl>
          </a:graphicData>
        </a:graphic>
      </p:graphicFrame>
    </p:spTree>
    <p:extLst>
      <p:ext uri="{BB962C8B-B14F-4D97-AF65-F5344CB8AC3E}">
        <p14:creationId xmlns:p14="http://schemas.microsoft.com/office/powerpoint/2010/main" val="3631207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0F0345FE-62C3-443B-9419-C7A86B15BD71}"/>
              </a:ext>
            </a:extLst>
          </p:cNvPr>
          <p:cNvSpPr>
            <a:spLocks noGrp="1"/>
          </p:cNvSpPr>
          <p:nvPr>
            <p:ph type="sldNum" sz="quarter" idx="12"/>
          </p:nvPr>
        </p:nvSpPr>
        <p:spPr/>
        <p:txBody>
          <a:bodyPr/>
          <a:lstStyle/>
          <a:p>
            <a:r>
              <a:rPr lang="en-US">
                <a:solidFill>
                  <a:srgbClr val="656567"/>
                </a:solidFill>
              </a:rPr>
              <a:t>Page </a:t>
            </a:r>
            <a:fld id="{D92D2A80-12C2-4849-9F83-D65CB3932026}" type="slidenum">
              <a:rPr lang="en-US" smtClean="0">
                <a:solidFill>
                  <a:srgbClr val="656567"/>
                </a:solidFill>
              </a:rPr>
              <a:pPr/>
              <a:t>18</a:t>
            </a:fld>
            <a:endParaRPr lang="en-US" dirty="0">
              <a:solidFill>
                <a:srgbClr val="656567"/>
              </a:solidFill>
            </a:endParaRPr>
          </a:p>
        </p:txBody>
      </p:sp>
      <p:sp>
        <p:nvSpPr>
          <p:cNvPr id="4" name="Title 3">
            <a:extLst>
              <a:ext uri="{FF2B5EF4-FFF2-40B4-BE49-F238E27FC236}">
                <a16:creationId xmlns:a16="http://schemas.microsoft.com/office/drawing/2014/main" xmlns="" id="{D8CF051B-5FD9-44E5-ABF7-6D4E6A2F7BA2}"/>
              </a:ext>
            </a:extLst>
          </p:cNvPr>
          <p:cNvSpPr>
            <a:spLocks noGrp="1"/>
          </p:cNvSpPr>
          <p:nvPr>
            <p:ph type="ctrTitle"/>
          </p:nvPr>
        </p:nvSpPr>
        <p:spPr>
          <a:xfrm>
            <a:off x="530115" y="1037815"/>
            <a:ext cx="8254457" cy="562385"/>
          </a:xfrm>
        </p:spPr>
        <p:txBody>
          <a:bodyPr>
            <a:normAutofit fontScale="90000"/>
          </a:bodyPr>
          <a:lstStyle/>
          <a:p>
            <a:r>
              <a:rPr lang="en-US" dirty="0"/>
              <a:t>How Can We Accelerate Year 1 Successes to Serve More Patients in Years to Come? </a:t>
            </a:r>
          </a:p>
        </p:txBody>
      </p:sp>
      <p:sp>
        <p:nvSpPr>
          <p:cNvPr id="6" name="Content Placeholder 4">
            <a:extLst>
              <a:ext uri="{FF2B5EF4-FFF2-40B4-BE49-F238E27FC236}">
                <a16:creationId xmlns:a16="http://schemas.microsoft.com/office/drawing/2014/main" xmlns="" id="{4532F26D-53DD-43C4-87E5-28FE9B2496AD}"/>
              </a:ext>
            </a:extLst>
          </p:cNvPr>
          <p:cNvSpPr>
            <a:spLocks noGrp="1"/>
          </p:cNvSpPr>
          <p:nvPr>
            <p:ph idx="1"/>
          </p:nvPr>
        </p:nvSpPr>
        <p:spPr>
          <a:xfrm>
            <a:off x="609600" y="2019300"/>
            <a:ext cx="8080484" cy="2819400"/>
          </a:xfrm>
        </p:spPr>
        <p:txBody>
          <a:bodyPr/>
          <a:lstStyle/>
          <a:p>
            <a:r>
              <a:rPr lang="en-US" sz="1800" dirty="0"/>
              <a:t>Enhance interoperability in collaborative member Electronic Health Records systems ($30,000)</a:t>
            </a:r>
          </a:p>
          <a:p>
            <a:r>
              <a:rPr lang="en-US" sz="1800" dirty="0"/>
              <a:t>Add a third Patient Health Advocate in Year 1 (Salary + Benefits + Equipment @ $50,000) </a:t>
            </a:r>
          </a:p>
          <a:p>
            <a:r>
              <a:rPr lang="en-US" sz="1800" dirty="0"/>
              <a:t>Support capacity building at each clinic site to optimize clinic workflows, offer training, and add staffing hours to smoothly engage with the project’s PHAs and to help retain resulting new patients in care beyond the initial referral ($20,000 per clinic = $120,000)</a:t>
            </a:r>
          </a:p>
        </p:txBody>
      </p:sp>
      <p:sp>
        <p:nvSpPr>
          <p:cNvPr id="7" name="Footer Placeholder 1">
            <a:extLst>
              <a:ext uri="{FF2B5EF4-FFF2-40B4-BE49-F238E27FC236}">
                <a16:creationId xmlns:a16="http://schemas.microsoft.com/office/drawing/2014/main" xmlns="" id="{A5F78BC2-D43E-4D0C-96AD-0A5AB89D91C0}"/>
              </a:ext>
            </a:extLst>
          </p:cNvPr>
          <p:cNvSpPr>
            <a:spLocks noGrp="1"/>
          </p:cNvSpPr>
          <p:nvPr>
            <p:ph type="ftr" sz="quarter" idx="11"/>
          </p:nvPr>
        </p:nvSpPr>
        <p:spPr>
          <a:xfrm>
            <a:off x="229134" y="6314480"/>
            <a:ext cx="4419066" cy="365125"/>
          </a:xfrm>
        </p:spPr>
        <p:txBody>
          <a:bodyPr/>
          <a:lstStyle/>
          <a:p>
            <a:pPr algn="l"/>
            <a:r>
              <a:rPr lang="en-US" dirty="0">
                <a:solidFill>
                  <a:srgbClr val="656567"/>
                </a:solidFill>
              </a:rPr>
              <a:t>JaxCareConnect: Presentation to the City of Jacksonville Social Justice and Community Investment Committee 10/28/2020  </a:t>
            </a:r>
          </a:p>
        </p:txBody>
      </p:sp>
      <p:sp>
        <p:nvSpPr>
          <p:cNvPr id="8" name="Rectangle 7">
            <a:extLst>
              <a:ext uri="{FF2B5EF4-FFF2-40B4-BE49-F238E27FC236}">
                <a16:creationId xmlns:a16="http://schemas.microsoft.com/office/drawing/2014/main" xmlns="" id="{598DD5C9-6634-4D7E-8ABE-B9AE0433EEB5}"/>
              </a:ext>
            </a:extLst>
          </p:cNvPr>
          <p:cNvSpPr/>
          <p:nvPr/>
        </p:nvSpPr>
        <p:spPr>
          <a:xfrm>
            <a:off x="4191000" y="4953000"/>
            <a:ext cx="3886200" cy="430887"/>
          </a:xfrm>
          <a:prstGeom prst="rect">
            <a:avLst/>
          </a:prstGeom>
        </p:spPr>
        <p:txBody>
          <a:bodyPr wrap="square">
            <a:spAutoFit/>
          </a:bodyPr>
          <a:lstStyle/>
          <a:p>
            <a:r>
              <a:rPr lang="en-US" sz="2200" b="1" i="1" dirty="0">
                <a:solidFill>
                  <a:schemeClr val="accent1"/>
                </a:solidFill>
                <a:latin typeface="Georgia"/>
                <a:ea typeface="+mj-ea"/>
              </a:rPr>
              <a:t>Total Request: $200,000</a:t>
            </a:r>
            <a:r>
              <a:rPr lang="en-US" dirty="0"/>
              <a:t> </a:t>
            </a:r>
          </a:p>
        </p:txBody>
      </p:sp>
    </p:spTree>
    <p:extLst>
      <p:ext uri="{BB962C8B-B14F-4D97-AF65-F5344CB8AC3E}">
        <p14:creationId xmlns:p14="http://schemas.microsoft.com/office/powerpoint/2010/main" val="1023179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r>
              <a:rPr lang="en-US"/>
              <a:t>Page </a:t>
            </a:r>
            <a:fld id="{D92D2A80-12C2-4849-9F83-D65CB3932026}" type="slidenum">
              <a:rPr lang="en-US" smtClean="0"/>
              <a:pPr/>
              <a:t>2</a:t>
            </a:fld>
            <a:endParaRPr lang="en-US" dirty="0"/>
          </a:p>
        </p:txBody>
      </p:sp>
      <p:sp>
        <p:nvSpPr>
          <p:cNvPr id="9" name="TextBox 8"/>
          <p:cNvSpPr txBox="1"/>
          <p:nvPr/>
        </p:nvSpPr>
        <p:spPr>
          <a:xfrm>
            <a:off x="485775" y="3124200"/>
            <a:ext cx="8172450" cy="2819401"/>
          </a:xfrm>
          <a:prstGeom prst="rect">
            <a:avLst/>
          </a:prstGeom>
          <a:noFill/>
        </p:spPr>
        <p:txBody>
          <a:bodyPr vert="horz" wrap="square" lIns="91440" tIns="45720" rIns="91440" bIns="45720" rtlCol="0" anchor="t">
            <a:normAutofit/>
          </a:bodyPr>
          <a:lstStyle/>
          <a:p>
            <a:pPr algn="ctr"/>
            <a:r>
              <a:rPr lang="en-US" sz="3600" i="1" dirty="0">
                <a:solidFill>
                  <a:schemeClr val="accent2"/>
                </a:solidFill>
              </a:rPr>
              <a:t>Every resident of Duval County has access to high-quality, comprehensive healthcare – regardless of insurance status or ability to pay</a:t>
            </a:r>
          </a:p>
        </p:txBody>
      </p:sp>
      <p:sp>
        <p:nvSpPr>
          <p:cNvPr id="5" name="Text Placeholder 2">
            <a:extLst>
              <a:ext uri="{FF2B5EF4-FFF2-40B4-BE49-F238E27FC236}">
                <a16:creationId xmlns:a16="http://schemas.microsoft.com/office/drawing/2014/main" xmlns="" id="{966B38C6-FFC7-4266-94EA-B026945434B3}"/>
              </a:ext>
            </a:extLst>
          </p:cNvPr>
          <p:cNvSpPr txBox="1">
            <a:spLocks/>
          </p:cNvSpPr>
          <p:nvPr/>
        </p:nvSpPr>
        <p:spPr>
          <a:xfrm>
            <a:off x="2371725" y="1143000"/>
            <a:ext cx="4572000" cy="1390650"/>
          </a:xfrm>
          <a:prstGeom prst="rect">
            <a:avLst/>
          </a:prstGeom>
          <a:solidFill>
            <a:schemeClr val="accent1">
              <a:alpha val="85098"/>
            </a:schemeClr>
          </a:solidFill>
        </p:spPr>
        <p:txBody>
          <a:bodyPr vert="horz" lIns="91440" tIns="45720" rIns="91440" bIns="45720" rtlCol="0" anchor="ctr">
            <a:normAutofit/>
          </a:bodyPr>
          <a:lstStyle>
            <a:defPPr>
              <a:defRPr lang="en-US"/>
            </a:defPPr>
            <a:lvl1pPr marL="0" algn="ctr" defTabSz="914400" rtl="0" eaLnBrk="1" latinLnBrk="0" hangingPunct="1">
              <a:defRPr sz="800" b="1"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400" i="1" dirty="0">
                <a:solidFill>
                  <a:schemeClr val="bg1"/>
                </a:solidFill>
                <a:latin typeface="Georgia" panose="02040502050405020303" pitchFamily="18" charset="0"/>
              </a:rPr>
              <a:t>Shared Vision</a:t>
            </a:r>
          </a:p>
        </p:txBody>
      </p:sp>
      <p:sp>
        <p:nvSpPr>
          <p:cNvPr id="6" name="Footer Placeholder 1">
            <a:extLst>
              <a:ext uri="{FF2B5EF4-FFF2-40B4-BE49-F238E27FC236}">
                <a16:creationId xmlns:a16="http://schemas.microsoft.com/office/drawing/2014/main" xmlns="" id="{22889C1C-C534-441A-89B5-56E53ECA5013}"/>
              </a:ext>
            </a:extLst>
          </p:cNvPr>
          <p:cNvSpPr>
            <a:spLocks noGrp="1"/>
          </p:cNvSpPr>
          <p:nvPr>
            <p:ph type="ftr" sz="quarter" idx="11"/>
          </p:nvPr>
        </p:nvSpPr>
        <p:spPr>
          <a:xfrm>
            <a:off x="229134" y="6314480"/>
            <a:ext cx="4419066" cy="365125"/>
          </a:xfrm>
        </p:spPr>
        <p:txBody>
          <a:bodyPr/>
          <a:lstStyle/>
          <a:p>
            <a:pPr algn="l"/>
            <a:r>
              <a:rPr lang="en-US" dirty="0">
                <a:solidFill>
                  <a:srgbClr val="656567"/>
                </a:solidFill>
              </a:rPr>
              <a:t>JaxCareConnect: Presentation to the City of Jacksonville Social Justice and Community Investment Committee 10/28/2020  </a:t>
            </a:r>
          </a:p>
        </p:txBody>
      </p:sp>
    </p:spTree>
    <p:extLst>
      <p:ext uri="{BB962C8B-B14F-4D97-AF65-F5344CB8AC3E}">
        <p14:creationId xmlns:p14="http://schemas.microsoft.com/office/powerpoint/2010/main" val="1600475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dirty="0">
                <a:solidFill>
                  <a:srgbClr val="656567"/>
                </a:solidFill>
              </a:rPr>
              <a:t>Page </a:t>
            </a:r>
            <a:fld id="{D92D2A80-12C2-4849-9F83-D65CB3932026}" type="slidenum">
              <a:rPr lang="en-US" smtClean="0">
                <a:solidFill>
                  <a:srgbClr val="656567"/>
                </a:solidFill>
              </a:rPr>
              <a:pPr/>
              <a:t>3</a:t>
            </a:fld>
            <a:endParaRPr lang="en-US" dirty="0">
              <a:solidFill>
                <a:srgbClr val="656567"/>
              </a:solidFill>
            </a:endParaRPr>
          </a:p>
        </p:txBody>
      </p:sp>
      <p:sp>
        <p:nvSpPr>
          <p:cNvPr id="4" name="Title 3"/>
          <p:cNvSpPr>
            <a:spLocks noGrp="1"/>
          </p:cNvSpPr>
          <p:nvPr>
            <p:ph type="ctrTitle"/>
          </p:nvPr>
        </p:nvSpPr>
        <p:spPr/>
        <p:txBody>
          <a:bodyPr/>
          <a:lstStyle/>
          <a:p>
            <a:r>
              <a:rPr lang="en-US" dirty="0"/>
              <a:t>The problem we want to solve...</a:t>
            </a:r>
          </a:p>
        </p:txBody>
      </p:sp>
      <p:sp>
        <p:nvSpPr>
          <p:cNvPr id="5" name="Content Placeholder 4"/>
          <p:cNvSpPr>
            <a:spLocks noGrp="1"/>
          </p:cNvSpPr>
          <p:nvPr>
            <p:ph idx="1"/>
          </p:nvPr>
        </p:nvSpPr>
        <p:spPr>
          <a:xfrm>
            <a:off x="559870" y="1233864"/>
            <a:ext cx="8236169" cy="4495370"/>
          </a:xfrm>
        </p:spPr>
        <p:txBody>
          <a:bodyPr/>
          <a:lstStyle/>
          <a:p>
            <a:pPr marL="0" indent="0">
              <a:buNone/>
            </a:pPr>
            <a:r>
              <a:rPr lang="en-US" sz="2400" dirty="0"/>
              <a:t>The lack of a coordinated system of care limits access to healthcare</a:t>
            </a:r>
          </a:p>
          <a:p>
            <a:pPr lvl="1">
              <a:buFont typeface="Courier New" panose="02070309020205020404" pitchFamily="49" charset="0"/>
              <a:buChar char="o"/>
            </a:pPr>
            <a:r>
              <a:rPr lang="en-US" dirty="0"/>
              <a:t>Unlike many other counties, Duval is unique in the number of </a:t>
            </a:r>
            <a:r>
              <a:rPr lang="en-US" b="1" i="1" dirty="0"/>
              <a:t>providers of free and charitable primary care and hospital systems – </a:t>
            </a:r>
            <a:r>
              <a:rPr lang="en-US" dirty="0"/>
              <a:t>making centralized care models a challenge</a:t>
            </a:r>
          </a:p>
          <a:p>
            <a:pPr lvl="1">
              <a:buFont typeface="Courier New" panose="02070309020205020404" pitchFamily="49" charset="0"/>
              <a:buChar char="o"/>
            </a:pPr>
            <a:r>
              <a:rPr lang="en-US" b="1" i="1" dirty="0"/>
              <a:t>Low income and underserved populations </a:t>
            </a:r>
            <a:r>
              <a:rPr lang="en-US" dirty="0"/>
              <a:t>lack information about and connection to available healthcare services</a:t>
            </a:r>
          </a:p>
          <a:p>
            <a:pPr lvl="1">
              <a:buFont typeface="Courier New" panose="02070309020205020404" pitchFamily="49" charset="0"/>
              <a:buChar char="o"/>
            </a:pPr>
            <a:r>
              <a:rPr lang="en-US" b="1" i="1" dirty="0"/>
              <a:t>Providers </a:t>
            </a:r>
            <a:r>
              <a:rPr lang="en-US" dirty="0"/>
              <a:t>lack capacity to fully coordinate care across the continuum and through transitions of care</a:t>
            </a:r>
          </a:p>
          <a:p>
            <a:pPr lvl="1">
              <a:buFont typeface="Courier New" panose="02070309020205020404" pitchFamily="49" charset="0"/>
              <a:buChar char="o"/>
            </a:pPr>
            <a:r>
              <a:rPr lang="en-US" b="1" i="1" dirty="0"/>
              <a:t>Low-income and underserved populations </a:t>
            </a:r>
            <a:r>
              <a:rPr lang="en-US" dirty="0"/>
              <a:t>lack information about health insurance and other relevant benefits, and how to access those for which they are eligible</a:t>
            </a:r>
          </a:p>
          <a:p>
            <a:pPr lvl="1">
              <a:buFont typeface="Courier New" panose="02070309020205020404" pitchFamily="49" charset="0"/>
              <a:buChar char="o"/>
            </a:pPr>
            <a:r>
              <a:rPr lang="en-US" b="1" i="1" dirty="0"/>
              <a:t>Providers </a:t>
            </a:r>
            <a:r>
              <a:rPr lang="en-US" dirty="0"/>
              <a:t>lack capacity for ongoing outreach, education, marketing</a:t>
            </a:r>
          </a:p>
          <a:p>
            <a:pPr lvl="1">
              <a:buFont typeface="Courier New" panose="02070309020205020404" pitchFamily="49" charset="0"/>
              <a:buChar char="o"/>
            </a:pPr>
            <a:endParaRPr lang="en-US" sz="1000" dirty="0"/>
          </a:p>
          <a:p>
            <a:pPr lvl="1">
              <a:buFont typeface="Wingdings" panose="05000000000000000000" pitchFamily="2" charset="2"/>
              <a:buChar char="ú"/>
            </a:pPr>
            <a:endParaRPr lang="en-US" sz="2400" dirty="0"/>
          </a:p>
          <a:p>
            <a:endParaRPr lang="en-US" dirty="0"/>
          </a:p>
        </p:txBody>
      </p:sp>
      <p:sp>
        <p:nvSpPr>
          <p:cNvPr id="6" name="Footer Placeholder 1">
            <a:extLst>
              <a:ext uri="{FF2B5EF4-FFF2-40B4-BE49-F238E27FC236}">
                <a16:creationId xmlns:a16="http://schemas.microsoft.com/office/drawing/2014/main" xmlns="" id="{01B42BE8-BD09-4865-BC0A-39E3A44F05F2}"/>
              </a:ext>
            </a:extLst>
          </p:cNvPr>
          <p:cNvSpPr>
            <a:spLocks noGrp="1"/>
          </p:cNvSpPr>
          <p:nvPr>
            <p:ph type="ftr" sz="quarter" idx="11"/>
          </p:nvPr>
        </p:nvSpPr>
        <p:spPr>
          <a:xfrm>
            <a:off x="229134" y="6314480"/>
            <a:ext cx="4419066" cy="365125"/>
          </a:xfrm>
        </p:spPr>
        <p:txBody>
          <a:bodyPr/>
          <a:lstStyle/>
          <a:p>
            <a:pPr algn="l"/>
            <a:r>
              <a:rPr lang="en-US" dirty="0">
                <a:solidFill>
                  <a:srgbClr val="656567"/>
                </a:solidFill>
              </a:rPr>
              <a:t>JaxCareConnect: Presentation to the City of Jacksonville Social Justice and Community Investment Committee 10/28/2020  </a:t>
            </a:r>
          </a:p>
        </p:txBody>
      </p:sp>
    </p:spTree>
    <p:extLst>
      <p:ext uri="{BB962C8B-B14F-4D97-AF65-F5344CB8AC3E}">
        <p14:creationId xmlns:p14="http://schemas.microsoft.com/office/powerpoint/2010/main" val="351351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42F9ADC1-12DC-492B-AF62-65619C48DCC3}"/>
              </a:ext>
            </a:extLst>
          </p:cNvPr>
          <p:cNvSpPr>
            <a:spLocks noGrp="1"/>
          </p:cNvSpPr>
          <p:nvPr>
            <p:ph type="sldNum" sz="quarter" idx="12"/>
          </p:nvPr>
        </p:nvSpPr>
        <p:spPr/>
        <p:txBody>
          <a:bodyPr/>
          <a:lstStyle/>
          <a:p>
            <a:r>
              <a:rPr lang="en-US">
                <a:solidFill>
                  <a:srgbClr val="656567"/>
                </a:solidFill>
              </a:rPr>
              <a:t>Page </a:t>
            </a:r>
            <a:fld id="{D92D2A80-12C2-4849-9F83-D65CB3932026}" type="slidenum">
              <a:rPr lang="en-US" smtClean="0">
                <a:solidFill>
                  <a:srgbClr val="656567"/>
                </a:solidFill>
              </a:rPr>
              <a:pPr/>
              <a:t>4</a:t>
            </a:fld>
            <a:endParaRPr lang="en-US" dirty="0">
              <a:solidFill>
                <a:srgbClr val="656567"/>
              </a:solidFill>
            </a:endParaRPr>
          </a:p>
        </p:txBody>
      </p:sp>
      <p:sp>
        <p:nvSpPr>
          <p:cNvPr id="4" name="Title 3">
            <a:extLst>
              <a:ext uri="{FF2B5EF4-FFF2-40B4-BE49-F238E27FC236}">
                <a16:creationId xmlns:a16="http://schemas.microsoft.com/office/drawing/2014/main" xmlns="" id="{2273D36D-5F2F-498D-A7F3-115AC86856B0}"/>
              </a:ext>
            </a:extLst>
          </p:cNvPr>
          <p:cNvSpPr>
            <a:spLocks noGrp="1"/>
          </p:cNvSpPr>
          <p:nvPr>
            <p:ph type="ctrTitle"/>
          </p:nvPr>
        </p:nvSpPr>
        <p:spPr/>
        <p:txBody>
          <a:bodyPr/>
          <a:lstStyle/>
          <a:p>
            <a:r>
              <a:rPr lang="en-US" dirty="0"/>
              <a:t>As a result…</a:t>
            </a:r>
          </a:p>
        </p:txBody>
      </p:sp>
      <p:sp>
        <p:nvSpPr>
          <p:cNvPr id="5" name="Content Placeholder 4">
            <a:extLst>
              <a:ext uri="{FF2B5EF4-FFF2-40B4-BE49-F238E27FC236}">
                <a16:creationId xmlns:a16="http://schemas.microsoft.com/office/drawing/2014/main" xmlns="" id="{009130CE-79EF-47EE-9ECA-093073ED3422}"/>
              </a:ext>
            </a:extLst>
          </p:cNvPr>
          <p:cNvSpPr>
            <a:spLocks noGrp="1"/>
          </p:cNvSpPr>
          <p:nvPr>
            <p:ph idx="1"/>
          </p:nvPr>
        </p:nvSpPr>
        <p:spPr>
          <a:xfrm>
            <a:off x="559870" y="1219200"/>
            <a:ext cx="8236169" cy="4495370"/>
          </a:xfrm>
        </p:spPr>
        <p:txBody>
          <a:bodyPr/>
          <a:lstStyle/>
          <a:p>
            <a:pPr marL="279400" lvl="1" indent="0">
              <a:buNone/>
            </a:pPr>
            <a:r>
              <a:rPr lang="en-US" sz="2400" dirty="0"/>
              <a:t>Low-income and underserved populations experience barriers to care, often:</a:t>
            </a:r>
          </a:p>
          <a:p>
            <a:pPr lvl="2">
              <a:buFont typeface="Courier New" panose="02070309020205020404" pitchFamily="49" charset="0"/>
              <a:buChar char="o"/>
            </a:pPr>
            <a:r>
              <a:rPr lang="en-US" sz="2400" dirty="0"/>
              <a:t>Seeking primary care through hospital emergency departments</a:t>
            </a:r>
          </a:p>
          <a:p>
            <a:pPr lvl="2">
              <a:buFont typeface="Courier New" panose="02070309020205020404" pitchFamily="49" charset="0"/>
              <a:buChar char="o"/>
            </a:pPr>
            <a:r>
              <a:rPr lang="en-US" sz="2400" dirty="0"/>
              <a:t>Foregoing medical care because unaware of their eligibility or how to access coverage</a:t>
            </a:r>
          </a:p>
          <a:p>
            <a:pPr lvl="2">
              <a:buFont typeface="Courier New" panose="02070309020205020404" pitchFamily="49" charset="0"/>
              <a:buChar char="o"/>
            </a:pPr>
            <a:r>
              <a:rPr lang="en-US" sz="2400" dirty="0"/>
              <a:t>Duplicating services as they move from provider to provider – or appropriate services not provided at all</a:t>
            </a:r>
          </a:p>
          <a:p>
            <a:pPr lvl="2">
              <a:buFont typeface="Courier New" panose="02070309020205020404" pitchFamily="49" charset="0"/>
              <a:buChar char="o"/>
            </a:pPr>
            <a:r>
              <a:rPr lang="en-US" sz="2400" dirty="0"/>
              <a:t>Less than optimal health outcomes consistently experienced</a:t>
            </a:r>
          </a:p>
          <a:p>
            <a:pPr lvl="2">
              <a:buFont typeface="Courier New" panose="02070309020205020404" pitchFamily="49" charset="0"/>
              <a:buChar char="o"/>
            </a:pPr>
            <a:r>
              <a:rPr lang="en-US" sz="2400" dirty="0"/>
              <a:t>Foregoing medical care due to lack of transportation</a:t>
            </a:r>
          </a:p>
          <a:p>
            <a:pPr lvl="2">
              <a:buFont typeface="Courier New" panose="02070309020205020404" pitchFamily="49" charset="0"/>
              <a:buChar char="o"/>
            </a:pP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6" name="Footer Placeholder 1">
            <a:extLst>
              <a:ext uri="{FF2B5EF4-FFF2-40B4-BE49-F238E27FC236}">
                <a16:creationId xmlns:a16="http://schemas.microsoft.com/office/drawing/2014/main" xmlns="" id="{25944358-1FAF-48B0-9B55-B14BC2BCB1A3}"/>
              </a:ext>
            </a:extLst>
          </p:cNvPr>
          <p:cNvSpPr>
            <a:spLocks noGrp="1"/>
          </p:cNvSpPr>
          <p:nvPr>
            <p:ph type="ftr" sz="quarter" idx="11"/>
          </p:nvPr>
        </p:nvSpPr>
        <p:spPr>
          <a:xfrm>
            <a:off x="229134" y="6314480"/>
            <a:ext cx="4419066" cy="365125"/>
          </a:xfrm>
        </p:spPr>
        <p:txBody>
          <a:bodyPr/>
          <a:lstStyle/>
          <a:p>
            <a:pPr algn="l"/>
            <a:r>
              <a:rPr lang="en-US" dirty="0">
                <a:solidFill>
                  <a:srgbClr val="656567"/>
                </a:solidFill>
              </a:rPr>
              <a:t>JaxCareConnect: Presentation to the City of Jacksonville Social Justice and Community Investment Committee 10/28/2020  </a:t>
            </a:r>
          </a:p>
        </p:txBody>
      </p:sp>
    </p:spTree>
    <p:extLst>
      <p:ext uri="{BB962C8B-B14F-4D97-AF65-F5344CB8AC3E}">
        <p14:creationId xmlns:p14="http://schemas.microsoft.com/office/powerpoint/2010/main" val="3985355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4A4A9978-AE38-4E23-BE6C-5EA38362530E}"/>
              </a:ext>
            </a:extLst>
          </p:cNvPr>
          <p:cNvSpPr>
            <a:spLocks noGrp="1"/>
          </p:cNvSpPr>
          <p:nvPr>
            <p:ph type="sldNum" sz="quarter" idx="12"/>
          </p:nvPr>
        </p:nvSpPr>
        <p:spPr/>
        <p:txBody>
          <a:bodyPr/>
          <a:lstStyle/>
          <a:p>
            <a:r>
              <a:rPr lang="en-US" dirty="0">
                <a:solidFill>
                  <a:srgbClr val="656567"/>
                </a:solidFill>
              </a:rPr>
              <a:t>Page </a:t>
            </a:r>
            <a:fld id="{D92D2A80-12C2-4849-9F83-D65CB3932026}" type="slidenum">
              <a:rPr lang="en-US" smtClean="0">
                <a:solidFill>
                  <a:srgbClr val="656567"/>
                </a:solidFill>
              </a:rPr>
              <a:pPr/>
              <a:t>5</a:t>
            </a:fld>
            <a:endParaRPr lang="en-US" dirty="0">
              <a:solidFill>
                <a:srgbClr val="656567"/>
              </a:solidFill>
            </a:endParaRPr>
          </a:p>
        </p:txBody>
      </p:sp>
      <p:sp>
        <p:nvSpPr>
          <p:cNvPr id="4" name="Title 3">
            <a:extLst>
              <a:ext uri="{FF2B5EF4-FFF2-40B4-BE49-F238E27FC236}">
                <a16:creationId xmlns:a16="http://schemas.microsoft.com/office/drawing/2014/main" xmlns="" id="{E8700F97-840D-438C-B4A7-3E49E3C875AD}"/>
              </a:ext>
            </a:extLst>
          </p:cNvPr>
          <p:cNvSpPr>
            <a:spLocks noGrp="1"/>
          </p:cNvSpPr>
          <p:nvPr>
            <p:ph type="ctrTitle"/>
          </p:nvPr>
        </p:nvSpPr>
        <p:spPr/>
        <p:txBody>
          <a:bodyPr>
            <a:normAutofit/>
          </a:bodyPr>
          <a:lstStyle/>
          <a:p>
            <a:r>
              <a:rPr lang="en-US" dirty="0"/>
              <a:t>And Includes Impacts to the Community:</a:t>
            </a:r>
          </a:p>
        </p:txBody>
      </p:sp>
      <p:pic>
        <p:nvPicPr>
          <p:cNvPr id="7" name="Picture 6">
            <a:extLst>
              <a:ext uri="{FF2B5EF4-FFF2-40B4-BE49-F238E27FC236}">
                <a16:creationId xmlns:a16="http://schemas.microsoft.com/office/drawing/2014/main" xmlns="" id="{4F36C0F0-475A-4480-879D-0FD7FEE81958}"/>
              </a:ext>
            </a:extLst>
          </p:cNvPr>
          <p:cNvPicPr>
            <a:picLocks noChangeAspect="1"/>
          </p:cNvPicPr>
          <p:nvPr/>
        </p:nvPicPr>
        <p:blipFill rotWithShape="1">
          <a:blip r:embed="rId2"/>
          <a:srcRect t="2922"/>
          <a:stretch/>
        </p:blipFill>
        <p:spPr>
          <a:xfrm>
            <a:off x="440433" y="2438400"/>
            <a:ext cx="7941566" cy="3275176"/>
          </a:xfrm>
          <a:prstGeom prst="rect">
            <a:avLst/>
          </a:prstGeom>
        </p:spPr>
      </p:pic>
      <p:sp>
        <p:nvSpPr>
          <p:cNvPr id="8" name="Rectangle 7">
            <a:extLst>
              <a:ext uri="{FF2B5EF4-FFF2-40B4-BE49-F238E27FC236}">
                <a16:creationId xmlns:a16="http://schemas.microsoft.com/office/drawing/2014/main" xmlns="" id="{51592060-D0A2-4E5C-8B3F-DFA22828DE58}"/>
              </a:ext>
            </a:extLst>
          </p:cNvPr>
          <p:cNvSpPr/>
          <p:nvPr/>
        </p:nvSpPr>
        <p:spPr>
          <a:xfrm>
            <a:off x="559870" y="1356797"/>
            <a:ext cx="7822129" cy="830997"/>
          </a:xfrm>
          <a:prstGeom prst="rect">
            <a:avLst/>
          </a:prstGeom>
        </p:spPr>
        <p:txBody>
          <a:bodyPr wrap="square">
            <a:spAutoFit/>
          </a:bodyPr>
          <a:lstStyle/>
          <a:p>
            <a:r>
              <a:rPr lang="en-US" sz="2400" dirty="0"/>
              <a:t>Higher costs of care born by the community for conditions better treated in primary care than an ED</a:t>
            </a:r>
            <a:endParaRPr lang="en-US" dirty="0"/>
          </a:p>
        </p:txBody>
      </p:sp>
      <p:sp>
        <p:nvSpPr>
          <p:cNvPr id="12" name="Arrow: Right 11">
            <a:extLst>
              <a:ext uri="{FF2B5EF4-FFF2-40B4-BE49-F238E27FC236}">
                <a16:creationId xmlns:a16="http://schemas.microsoft.com/office/drawing/2014/main" xmlns="" id="{DCC4C14C-2AAF-4238-BEF6-08E1E412AC33}"/>
              </a:ext>
            </a:extLst>
          </p:cNvPr>
          <p:cNvSpPr/>
          <p:nvPr/>
        </p:nvSpPr>
        <p:spPr>
          <a:xfrm rot="10800000">
            <a:off x="8434207" y="3788755"/>
            <a:ext cx="380120" cy="27496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xmlns="" id="{2E76E589-45F7-4992-BB58-02ABBD465298}"/>
              </a:ext>
            </a:extLst>
          </p:cNvPr>
          <p:cNvSpPr/>
          <p:nvPr/>
        </p:nvSpPr>
        <p:spPr>
          <a:xfrm rot="10800000">
            <a:off x="8434207" y="4501660"/>
            <a:ext cx="380120" cy="27496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xmlns="" id="{9DAC9ECE-DDCA-4098-BA21-03DD48387A3C}"/>
              </a:ext>
            </a:extLst>
          </p:cNvPr>
          <p:cNvSpPr/>
          <p:nvPr/>
        </p:nvSpPr>
        <p:spPr>
          <a:xfrm rot="10800000">
            <a:off x="8434207" y="5189188"/>
            <a:ext cx="380120" cy="27496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xmlns="" id="{209AD84F-66A1-4832-933E-26A624E182AF}"/>
              </a:ext>
            </a:extLst>
          </p:cNvPr>
          <p:cNvSpPr/>
          <p:nvPr/>
        </p:nvSpPr>
        <p:spPr>
          <a:xfrm rot="10800000">
            <a:off x="8434207" y="4889751"/>
            <a:ext cx="380120" cy="27496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B12436EB-6E3A-4575-B80C-B61C80B04702}"/>
              </a:ext>
            </a:extLst>
          </p:cNvPr>
          <p:cNvSpPr/>
          <p:nvPr/>
        </p:nvSpPr>
        <p:spPr>
          <a:xfrm>
            <a:off x="3886200" y="5804014"/>
            <a:ext cx="4902476" cy="400110"/>
          </a:xfrm>
          <a:prstGeom prst="rect">
            <a:avLst/>
          </a:prstGeom>
        </p:spPr>
        <p:txBody>
          <a:bodyPr wrap="square">
            <a:spAutoFit/>
          </a:bodyPr>
          <a:lstStyle/>
          <a:p>
            <a:pPr algn="r"/>
            <a:r>
              <a:rPr lang="en-US" sz="2000" b="1" i="1" dirty="0">
                <a:solidFill>
                  <a:schemeClr val="accent1"/>
                </a:solidFill>
                <a:latin typeface="Georgia"/>
                <a:ea typeface="+mj-ea"/>
              </a:rPr>
              <a:t>6,176 Non-pay / Self-pay Visits</a:t>
            </a:r>
          </a:p>
        </p:txBody>
      </p:sp>
      <p:sp>
        <p:nvSpPr>
          <p:cNvPr id="17" name="Footer Placeholder 1">
            <a:extLst>
              <a:ext uri="{FF2B5EF4-FFF2-40B4-BE49-F238E27FC236}">
                <a16:creationId xmlns:a16="http://schemas.microsoft.com/office/drawing/2014/main" xmlns="" id="{36F89FDB-4A2C-4F47-B442-E623DD651511}"/>
              </a:ext>
            </a:extLst>
          </p:cNvPr>
          <p:cNvSpPr>
            <a:spLocks noGrp="1"/>
          </p:cNvSpPr>
          <p:nvPr>
            <p:ph type="ftr" sz="quarter" idx="11"/>
          </p:nvPr>
        </p:nvSpPr>
        <p:spPr>
          <a:xfrm>
            <a:off x="229134" y="6314480"/>
            <a:ext cx="4419066" cy="365125"/>
          </a:xfrm>
        </p:spPr>
        <p:txBody>
          <a:bodyPr/>
          <a:lstStyle/>
          <a:p>
            <a:pPr algn="l"/>
            <a:r>
              <a:rPr lang="en-US" dirty="0">
                <a:solidFill>
                  <a:srgbClr val="656567"/>
                </a:solidFill>
              </a:rPr>
              <a:t>JaxCareConnect: Presentation to the City of Jacksonville Social Justice and Community Investment Committee 10/28/2020  </a:t>
            </a:r>
          </a:p>
        </p:txBody>
      </p:sp>
    </p:spTree>
    <p:extLst>
      <p:ext uri="{BB962C8B-B14F-4D97-AF65-F5344CB8AC3E}">
        <p14:creationId xmlns:p14="http://schemas.microsoft.com/office/powerpoint/2010/main" val="474449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8AAF27E4-13D5-449A-9D7A-2985EC941C34}"/>
              </a:ext>
            </a:extLst>
          </p:cNvPr>
          <p:cNvSpPr>
            <a:spLocks noGrp="1"/>
          </p:cNvSpPr>
          <p:nvPr>
            <p:ph type="sldNum" sz="quarter" idx="12"/>
          </p:nvPr>
        </p:nvSpPr>
        <p:spPr/>
        <p:txBody>
          <a:bodyPr/>
          <a:lstStyle/>
          <a:p>
            <a:r>
              <a:rPr lang="en-US">
                <a:solidFill>
                  <a:srgbClr val="656567"/>
                </a:solidFill>
              </a:rPr>
              <a:t>Page </a:t>
            </a:r>
            <a:fld id="{D92D2A80-12C2-4849-9F83-D65CB3932026}" type="slidenum">
              <a:rPr lang="en-US" smtClean="0">
                <a:solidFill>
                  <a:srgbClr val="656567"/>
                </a:solidFill>
              </a:rPr>
              <a:pPr/>
              <a:t>6</a:t>
            </a:fld>
            <a:endParaRPr lang="en-US" dirty="0">
              <a:solidFill>
                <a:srgbClr val="656567"/>
              </a:solidFill>
            </a:endParaRPr>
          </a:p>
        </p:txBody>
      </p:sp>
      <p:sp>
        <p:nvSpPr>
          <p:cNvPr id="4" name="Title 3">
            <a:extLst>
              <a:ext uri="{FF2B5EF4-FFF2-40B4-BE49-F238E27FC236}">
                <a16:creationId xmlns:a16="http://schemas.microsoft.com/office/drawing/2014/main" xmlns="" id="{EFF44677-546E-46BB-8373-83C08AE7BA8A}"/>
              </a:ext>
            </a:extLst>
          </p:cNvPr>
          <p:cNvSpPr>
            <a:spLocks noGrp="1"/>
          </p:cNvSpPr>
          <p:nvPr>
            <p:ph type="ctrTitle"/>
          </p:nvPr>
        </p:nvSpPr>
        <p:spPr/>
        <p:txBody>
          <a:bodyPr/>
          <a:lstStyle/>
          <a:p>
            <a:r>
              <a:rPr lang="en-US" dirty="0"/>
              <a:t>This experience is further confirmed by . . .</a:t>
            </a:r>
          </a:p>
        </p:txBody>
      </p:sp>
      <p:sp>
        <p:nvSpPr>
          <p:cNvPr id="5" name="Content Placeholder 4">
            <a:extLst>
              <a:ext uri="{FF2B5EF4-FFF2-40B4-BE49-F238E27FC236}">
                <a16:creationId xmlns:a16="http://schemas.microsoft.com/office/drawing/2014/main" xmlns="" id="{56F33FCB-ECF1-43AD-B493-885EB1935851}"/>
              </a:ext>
            </a:extLst>
          </p:cNvPr>
          <p:cNvSpPr>
            <a:spLocks noGrp="1"/>
          </p:cNvSpPr>
          <p:nvPr>
            <p:ph idx="1"/>
          </p:nvPr>
        </p:nvSpPr>
        <p:spPr/>
        <p:txBody>
          <a:bodyPr/>
          <a:lstStyle/>
          <a:p>
            <a:pPr marL="0" indent="0">
              <a:buNone/>
            </a:pPr>
            <a:r>
              <a:rPr lang="en-US" dirty="0"/>
              <a:t>The Community Health Needs Assessment, authored by the Jacksonville Nonprofit Hospital Partnership, which concluded that: </a:t>
            </a:r>
            <a:endParaRPr lang="en-US" u="sng" dirty="0"/>
          </a:p>
          <a:p>
            <a:pPr lvl="0"/>
            <a:r>
              <a:rPr lang="en-US" dirty="0"/>
              <a:t>Low‐wage earners living paycheck‐to‐paycheck are threatened by any health complication that affects their ability to pay rent and be food‐secure </a:t>
            </a:r>
          </a:p>
          <a:p>
            <a:pPr lvl="0"/>
            <a:r>
              <a:rPr lang="en-US" dirty="0"/>
              <a:t> Poverty is one of the biggest drivers in health disparities and education levels</a:t>
            </a:r>
          </a:p>
          <a:p>
            <a:pPr lvl="0"/>
            <a:r>
              <a:rPr lang="en-US" dirty="0"/>
              <a:t>84.3% of adults in Duval County have health insurance</a:t>
            </a:r>
          </a:p>
          <a:p>
            <a:pPr lvl="0"/>
            <a:r>
              <a:rPr lang="en-US" dirty="0"/>
              <a:t>16.6% of people in Duval County live below poverty level</a:t>
            </a:r>
          </a:p>
          <a:p>
            <a:pPr lvl="0"/>
            <a:endParaRPr lang="en-US" dirty="0"/>
          </a:p>
          <a:p>
            <a:pPr marL="0" indent="0">
              <a:buNone/>
            </a:pPr>
            <a:r>
              <a:rPr lang="en-US" sz="1800" u="sng" dirty="0">
                <a:hlinkClick r:id="rId2"/>
              </a:rPr>
              <a:t>www.hpcnef.org/jacksonville-nonprofit-hospital-partnership-community-health-needs-assessment</a:t>
            </a:r>
            <a:endParaRPr lang="en-US" sz="1800" u="sng" dirty="0"/>
          </a:p>
          <a:p>
            <a:pPr marL="0" indent="0">
              <a:buNone/>
            </a:pPr>
            <a:endParaRPr lang="en-US" dirty="0"/>
          </a:p>
        </p:txBody>
      </p:sp>
      <p:sp>
        <p:nvSpPr>
          <p:cNvPr id="6" name="Footer Placeholder 1">
            <a:extLst>
              <a:ext uri="{FF2B5EF4-FFF2-40B4-BE49-F238E27FC236}">
                <a16:creationId xmlns:a16="http://schemas.microsoft.com/office/drawing/2014/main" xmlns="" id="{6AFC5CE5-36BD-4BF0-BE5F-6FB1E2387AD2}"/>
              </a:ext>
            </a:extLst>
          </p:cNvPr>
          <p:cNvSpPr>
            <a:spLocks noGrp="1"/>
          </p:cNvSpPr>
          <p:nvPr>
            <p:ph type="ftr" sz="quarter" idx="11"/>
          </p:nvPr>
        </p:nvSpPr>
        <p:spPr>
          <a:xfrm>
            <a:off x="229134" y="6314480"/>
            <a:ext cx="4419066" cy="365125"/>
          </a:xfrm>
        </p:spPr>
        <p:txBody>
          <a:bodyPr/>
          <a:lstStyle/>
          <a:p>
            <a:pPr algn="l"/>
            <a:r>
              <a:rPr lang="en-US" dirty="0">
                <a:solidFill>
                  <a:srgbClr val="656567"/>
                </a:solidFill>
              </a:rPr>
              <a:t>JaxCareConnect: Presentation to the City of Jacksonville Social Justice and Community Investment Committee 10/28/2020  </a:t>
            </a:r>
          </a:p>
        </p:txBody>
      </p:sp>
    </p:spTree>
    <p:extLst>
      <p:ext uri="{BB962C8B-B14F-4D97-AF65-F5344CB8AC3E}">
        <p14:creationId xmlns:p14="http://schemas.microsoft.com/office/powerpoint/2010/main" val="2968427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4A4A9978-AE38-4E23-BE6C-5EA38362530E}"/>
              </a:ext>
            </a:extLst>
          </p:cNvPr>
          <p:cNvSpPr>
            <a:spLocks noGrp="1"/>
          </p:cNvSpPr>
          <p:nvPr>
            <p:ph type="sldNum" sz="quarter" idx="12"/>
          </p:nvPr>
        </p:nvSpPr>
        <p:spPr/>
        <p:txBody>
          <a:bodyPr/>
          <a:lstStyle/>
          <a:p>
            <a:r>
              <a:rPr lang="en-US" dirty="0">
                <a:solidFill>
                  <a:srgbClr val="656567"/>
                </a:solidFill>
              </a:rPr>
              <a:t>Page </a:t>
            </a:r>
            <a:fld id="{D92D2A80-12C2-4849-9F83-D65CB3932026}" type="slidenum">
              <a:rPr lang="en-US" smtClean="0">
                <a:solidFill>
                  <a:srgbClr val="656567"/>
                </a:solidFill>
              </a:rPr>
              <a:pPr/>
              <a:t>7</a:t>
            </a:fld>
            <a:endParaRPr lang="en-US" dirty="0">
              <a:solidFill>
                <a:srgbClr val="656567"/>
              </a:solidFill>
            </a:endParaRPr>
          </a:p>
        </p:txBody>
      </p:sp>
      <p:sp>
        <p:nvSpPr>
          <p:cNvPr id="14" name="Title 3">
            <a:extLst>
              <a:ext uri="{FF2B5EF4-FFF2-40B4-BE49-F238E27FC236}">
                <a16:creationId xmlns:a16="http://schemas.microsoft.com/office/drawing/2014/main" xmlns="" id="{1206EDD4-4500-4439-B57E-3A97E7BC8A9B}"/>
              </a:ext>
            </a:extLst>
          </p:cNvPr>
          <p:cNvSpPr txBox="1">
            <a:spLocks/>
          </p:cNvSpPr>
          <p:nvPr/>
        </p:nvSpPr>
        <p:spPr>
          <a:xfrm>
            <a:off x="609600" y="609600"/>
            <a:ext cx="8254457" cy="501238"/>
          </a:xfrm>
          <a:prstGeom prst="rect">
            <a:avLst/>
          </a:prstGeom>
        </p:spPr>
        <p:txBody>
          <a:bodyPr/>
          <a:lstStyle>
            <a:lvl1pPr algn="l" defTabSz="457200" rtl="0" eaLnBrk="1" latinLnBrk="0" hangingPunct="1">
              <a:lnSpc>
                <a:spcPct val="90000"/>
              </a:lnSpc>
              <a:spcBef>
                <a:spcPct val="0"/>
              </a:spcBef>
              <a:buNone/>
              <a:defRPr sz="2700" b="1" i="1" kern="1200">
                <a:solidFill>
                  <a:schemeClr val="accent1"/>
                </a:solidFill>
                <a:latin typeface="Georgia"/>
                <a:ea typeface="+mj-ea"/>
                <a:cs typeface="Georgia"/>
              </a:defRPr>
            </a:lvl1pPr>
          </a:lstStyle>
          <a:p>
            <a:r>
              <a:rPr lang="en-US" dirty="0"/>
              <a:t>Add COVID Impacts:</a:t>
            </a:r>
          </a:p>
        </p:txBody>
      </p:sp>
      <p:sp>
        <p:nvSpPr>
          <p:cNvPr id="13" name="Footer Placeholder 1">
            <a:extLst>
              <a:ext uri="{FF2B5EF4-FFF2-40B4-BE49-F238E27FC236}">
                <a16:creationId xmlns:a16="http://schemas.microsoft.com/office/drawing/2014/main" xmlns="" id="{AF853B73-6AE7-4400-844B-91E35AF6D504}"/>
              </a:ext>
            </a:extLst>
          </p:cNvPr>
          <p:cNvSpPr>
            <a:spLocks noGrp="1"/>
          </p:cNvSpPr>
          <p:nvPr>
            <p:ph type="ftr" sz="quarter" idx="11"/>
          </p:nvPr>
        </p:nvSpPr>
        <p:spPr>
          <a:xfrm>
            <a:off x="229134" y="6314480"/>
            <a:ext cx="4419066" cy="365125"/>
          </a:xfrm>
        </p:spPr>
        <p:txBody>
          <a:bodyPr/>
          <a:lstStyle/>
          <a:p>
            <a:pPr algn="l"/>
            <a:r>
              <a:rPr lang="en-US" dirty="0">
                <a:solidFill>
                  <a:srgbClr val="656567"/>
                </a:solidFill>
              </a:rPr>
              <a:t>JaxCareConnect: Presentation to the City of Jacksonville Social Justice and Community Investment Committee 10/28/2020  </a:t>
            </a:r>
          </a:p>
        </p:txBody>
      </p:sp>
      <p:pic>
        <p:nvPicPr>
          <p:cNvPr id="7" name="Picture 6" descr="Chart&#10;&#10;Description automatically generated">
            <a:extLst>
              <a:ext uri="{FF2B5EF4-FFF2-40B4-BE49-F238E27FC236}">
                <a16:creationId xmlns:a16="http://schemas.microsoft.com/office/drawing/2014/main" xmlns="" id="{6AC90D1D-9D2C-46A0-B804-36C47B517BFF}"/>
              </a:ext>
            </a:extLst>
          </p:cNvPr>
          <p:cNvPicPr>
            <a:picLocks noChangeAspect="1"/>
          </p:cNvPicPr>
          <p:nvPr/>
        </p:nvPicPr>
        <p:blipFill rotWithShape="1">
          <a:blip r:embed="rId3">
            <a:extLst>
              <a:ext uri="{28A0092B-C50C-407E-A947-70E740481C1C}">
                <a14:useLocalDpi xmlns:a14="http://schemas.microsoft.com/office/drawing/2010/main" val="0"/>
              </a:ext>
            </a:extLst>
          </a:blip>
          <a:srcRect t="6772"/>
          <a:stretch/>
        </p:blipFill>
        <p:spPr>
          <a:xfrm>
            <a:off x="571500" y="1366837"/>
            <a:ext cx="8001000" cy="4195763"/>
          </a:xfrm>
          <a:prstGeom prst="rect">
            <a:avLst/>
          </a:prstGeom>
          <a:ln>
            <a:noFill/>
          </a:ln>
          <a:effectLst>
            <a:outerShdw blurRad="190500" algn="tl" rotWithShape="0">
              <a:srgbClr val="000000">
                <a:alpha val="70000"/>
              </a:srgbClr>
            </a:outerShdw>
          </a:effectLst>
        </p:spPr>
      </p:pic>
      <p:sp>
        <p:nvSpPr>
          <p:cNvPr id="8" name="Rectangle 7">
            <a:extLst>
              <a:ext uri="{FF2B5EF4-FFF2-40B4-BE49-F238E27FC236}">
                <a16:creationId xmlns:a16="http://schemas.microsoft.com/office/drawing/2014/main" xmlns="" id="{81D6D994-DAFB-4595-88A8-5451104C4DA8}"/>
              </a:ext>
            </a:extLst>
          </p:cNvPr>
          <p:cNvSpPr/>
          <p:nvPr/>
        </p:nvSpPr>
        <p:spPr>
          <a:xfrm>
            <a:off x="2474126" y="5848216"/>
            <a:ext cx="6389931" cy="261610"/>
          </a:xfrm>
          <a:prstGeom prst="rect">
            <a:avLst/>
          </a:prstGeom>
        </p:spPr>
        <p:txBody>
          <a:bodyPr wrap="square">
            <a:spAutoFit/>
          </a:bodyPr>
          <a:lstStyle/>
          <a:p>
            <a:r>
              <a:rPr lang="en-US" sz="1050" i="1" dirty="0"/>
              <a:t>https://www.kff.org/coronavirus-covid-19/issue-brief/eligibility-for-aca-health-coverage-following-job-loss/</a:t>
            </a:r>
          </a:p>
        </p:txBody>
      </p:sp>
    </p:spTree>
    <p:extLst>
      <p:ext uri="{BB962C8B-B14F-4D97-AF65-F5344CB8AC3E}">
        <p14:creationId xmlns:p14="http://schemas.microsoft.com/office/powerpoint/2010/main" val="1606777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4A4A9978-AE38-4E23-BE6C-5EA38362530E}"/>
              </a:ext>
            </a:extLst>
          </p:cNvPr>
          <p:cNvSpPr>
            <a:spLocks noGrp="1"/>
          </p:cNvSpPr>
          <p:nvPr>
            <p:ph type="sldNum" sz="quarter" idx="12"/>
          </p:nvPr>
        </p:nvSpPr>
        <p:spPr/>
        <p:txBody>
          <a:bodyPr/>
          <a:lstStyle/>
          <a:p>
            <a:r>
              <a:rPr lang="en-US" dirty="0">
                <a:solidFill>
                  <a:srgbClr val="656567"/>
                </a:solidFill>
              </a:rPr>
              <a:t>Page </a:t>
            </a:r>
            <a:fld id="{D92D2A80-12C2-4849-9F83-D65CB3932026}" type="slidenum">
              <a:rPr lang="en-US" smtClean="0">
                <a:solidFill>
                  <a:srgbClr val="656567"/>
                </a:solidFill>
              </a:rPr>
              <a:pPr/>
              <a:t>8</a:t>
            </a:fld>
            <a:endParaRPr lang="en-US" dirty="0">
              <a:solidFill>
                <a:srgbClr val="656567"/>
              </a:solidFill>
            </a:endParaRPr>
          </a:p>
        </p:txBody>
      </p:sp>
      <p:sp>
        <p:nvSpPr>
          <p:cNvPr id="14" name="Title 3">
            <a:extLst>
              <a:ext uri="{FF2B5EF4-FFF2-40B4-BE49-F238E27FC236}">
                <a16:creationId xmlns:a16="http://schemas.microsoft.com/office/drawing/2014/main" xmlns="" id="{1206EDD4-4500-4439-B57E-3A97E7BC8A9B}"/>
              </a:ext>
            </a:extLst>
          </p:cNvPr>
          <p:cNvSpPr txBox="1">
            <a:spLocks/>
          </p:cNvSpPr>
          <p:nvPr/>
        </p:nvSpPr>
        <p:spPr>
          <a:xfrm>
            <a:off x="609600" y="609600"/>
            <a:ext cx="8254457" cy="501238"/>
          </a:xfrm>
          <a:prstGeom prst="rect">
            <a:avLst/>
          </a:prstGeom>
        </p:spPr>
        <p:txBody>
          <a:bodyPr/>
          <a:lstStyle>
            <a:lvl1pPr algn="l" defTabSz="457200" rtl="0" eaLnBrk="1" latinLnBrk="0" hangingPunct="1">
              <a:lnSpc>
                <a:spcPct val="90000"/>
              </a:lnSpc>
              <a:spcBef>
                <a:spcPct val="0"/>
              </a:spcBef>
              <a:buNone/>
              <a:defRPr sz="2700" b="1" i="1" kern="1200">
                <a:solidFill>
                  <a:schemeClr val="accent1"/>
                </a:solidFill>
                <a:latin typeface="Georgia"/>
                <a:ea typeface="+mj-ea"/>
                <a:cs typeface="Georgia"/>
              </a:defRPr>
            </a:lvl1pPr>
          </a:lstStyle>
          <a:p>
            <a:r>
              <a:rPr lang="en-US" dirty="0"/>
              <a:t>Add COVID Impacts:</a:t>
            </a:r>
          </a:p>
        </p:txBody>
      </p:sp>
      <p:grpSp>
        <p:nvGrpSpPr>
          <p:cNvPr id="15" name="Group 14">
            <a:extLst>
              <a:ext uri="{FF2B5EF4-FFF2-40B4-BE49-F238E27FC236}">
                <a16:creationId xmlns:a16="http://schemas.microsoft.com/office/drawing/2014/main" xmlns="" id="{88A95AB2-4322-4DE5-8AD3-B21A743894E5}"/>
              </a:ext>
            </a:extLst>
          </p:cNvPr>
          <p:cNvGrpSpPr/>
          <p:nvPr/>
        </p:nvGrpSpPr>
        <p:grpSpPr>
          <a:xfrm>
            <a:off x="3368265" y="3276600"/>
            <a:ext cx="5358857" cy="2590800"/>
            <a:chOff x="381000" y="1828800"/>
            <a:chExt cx="4800600" cy="1752600"/>
          </a:xfrm>
        </p:grpSpPr>
        <p:sp>
          <p:nvSpPr>
            <p:cNvPr id="16" name="Rectangle 15">
              <a:extLst>
                <a:ext uri="{FF2B5EF4-FFF2-40B4-BE49-F238E27FC236}">
                  <a16:creationId xmlns:a16="http://schemas.microsoft.com/office/drawing/2014/main" xmlns="" id="{6D309027-F2BB-4946-B05A-EF3AF0ADAAFE}"/>
                </a:ext>
              </a:extLst>
            </p:cNvPr>
            <p:cNvSpPr/>
            <p:nvPr/>
          </p:nvSpPr>
          <p:spPr>
            <a:xfrm>
              <a:off x="381000" y="1828800"/>
              <a:ext cx="4800600" cy="1752600"/>
            </a:xfrm>
            <a:prstGeom prst="rect">
              <a:avLst/>
            </a:prstGeom>
            <a:solidFill>
              <a:schemeClr val="bg1"/>
            </a:solidFill>
            <a:ln w="57150">
              <a:solidFill>
                <a:srgbClr val="5D196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xmlns="" id="{EBD00479-0AB0-4CFA-902F-EE4AFE1F6DC6}"/>
                </a:ext>
              </a:extLst>
            </p:cNvPr>
            <p:cNvGrpSpPr/>
            <p:nvPr/>
          </p:nvGrpSpPr>
          <p:grpSpPr>
            <a:xfrm>
              <a:off x="566020" y="1905000"/>
              <a:ext cx="4430561" cy="1447800"/>
              <a:chOff x="2895600" y="3810000"/>
              <a:chExt cx="5892416" cy="1925499"/>
            </a:xfrm>
          </p:grpSpPr>
          <p:pic>
            <p:nvPicPr>
              <p:cNvPr id="18" name="Picture 17">
                <a:extLst>
                  <a:ext uri="{FF2B5EF4-FFF2-40B4-BE49-F238E27FC236}">
                    <a16:creationId xmlns:a16="http://schemas.microsoft.com/office/drawing/2014/main" xmlns="" id="{D0CBF58B-F8E3-4C2B-A5A5-E59B6786CEB8}"/>
                  </a:ext>
                </a:extLst>
              </p:cNvPr>
              <p:cNvPicPr>
                <a:picLocks noChangeAspect="1"/>
              </p:cNvPicPr>
              <p:nvPr/>
            </p:nvPicPr>
            <p:blipFill rotWithShape="1">
              <a:blip r:embed="rId3"/>
              <a:srcRect l="18085"/>
              <a:stretch/>
            </p:blipFill>
            <p:spPr>
              <a:xfrm>
                <a:off x="2895600" y="3810000"/>
                <a:ext cx="5867400" cy="552483"/>
              </a:xfrm>
              <a:prstGeom prst="rect">
                <a:avLst/>
              </a:prstGeom>
            </p:spPr>
          </p:pic>
          <p:pic>
            <p:nvPicPr>
              <p:cNvPr id="19" name="Picture 18">
                <a:extLst>
                  <a:ext uri="{FF2B5EF4-FFF2-40B4-BE49-F238E27FC236}">
                    <a16:creationId xmlns:a16="http://schemas.microsoft.com/office/drawing/2014/main" xmlns="" id="{30D4892A-D9DA-4F71-B0A5-32B099E081E7}"/>
                  </a:ext>
                </a:extLst>
              </p:cNvPr>
              <p:cNvPicPr>
                <a:picLocks noChangeAspect="1"/>
              </p:cNvPicPr>
              <p:nvPr/>
            </p:nvPicPr>
            <p:blipFill>
              <a:blip r:embed="rId4"/>
              <a:stretch>
                <a:fillRect/>
              </a:stretch>
            </p:blipFill>
            <p:spPr>
              <a:xfrm>
                <a:off x="2895600" y="4495800"/>
                <a:ext cx="5892416" cy="680094"/>
              </a:xfrm>
              <a:prstGeom prst="rect">
                <a:avLst/>
              </a:prstGeom>
            </p:spPr>
          </p:pic>
          <p:pic>
            <p:nvPicPr>
              <p:cNvPr id="20" name="Picture 19">
                <a:extLst>
                  <a:ext uri="{FF2B5EF4-FFF2-40B4-BE49-F238E27FC236}">
                    <a16:creationId xmlns:a16="http://schemas.microsoft.com/office/drawing/2014/main" xmlns="" id="{1911F94B-3D5A-48D5-8A0B-19CC788857DE}"/>
                  </a:ext>
                </a:extLst>
              </p:cNvPr>
              <p:cNvPicPr>
                <a:picLocks noChangeAspect="1"/>
              </p:cNvPicPr>
              <p:nvPr/>
            </p:nvPicPr>
            <p:blipFill>
              <a:blip r:embed="rId5"/>
              <a:stretch>
                <a:fillRect/>
              </a:stretch>
            </p:blipFill>
            <p:spPr>
              <a:xfrm>
                <a:off x="2897109" y="5309211"/>
                <a:ext cx="4090987" cy="426288"/>
              </a:xfrm>
              <a:prstGeom prst="rect">
                <a:avLst/>
              </a:prstGeom>
            </p:spPr>
          </p:pic>
        </p:grpSp>
      </p:grpSp>
      <p:sp>
        <p:nvSpPr>
          <p:cNvPr id="21" name="Title 3">
            <a:extLst>
              <a:ext uri="{FF2B5EF4-FFF2-40B4-BE49-F238E27FC236}">
                <a16:creationId xmlns:a16="http://schemas.microsoft.com/office/drawing/2014/main" xmlns="" id="{D0209EE9-3BEC-4EB4-B75F-3FC2591AC13D}"/>
              </a:ext>
            </a:extLst>
          </p:cNvPr>
          <p:cNvSpPr txBox="1">
            <a:spLocks/>
          </p:cNvSpPr>
          <p:nvPr/>
        </p:nvSpPr>
        <p:spPr>
          <a:xfrm>
            <a:off x="606165" y="1394661"/>
            <a:ext cx="8153400" cy="1772608"/>
          </a:xfrm>
          <a:prstGeom prst="rect">
            <a:avLst/>
          </a:prstGeom>
        </p:spPr>
        <p:txBody>
          <a:bodyPr>
            <a:normAutofit fontScale="82500" lnSpcReduction="10000"/>
          </a:bodyPr>
          <a:lstStyle>
            <a:lvl1pPr algn="l" defTabSz="457200" rtl="0" eaLnBrk="1" latinLnBrk="0" hangingPunct="1">
              <a:lnSpc>
                <a:spcPct val="90000"/>
              </a:lnSpc>
              <a:spcBef>
                <a:spcPct val="0"/>
              </a:spcBef>
              <a:buNone/>
              <a:defRPr sz="2700" b="1" i="1" kern="1200">
                <a:solidFill>
                  <a:schemeClr val="accent1"/>
                </a:solidFill>
                <a:latin typeface="Georgia"/>
                <a:ea typeface="+mj-ea"/>
                <a:cs typeface="Georgia"/>
              </a:defRPr>
            </a:lvl1pPr>
          </a:lstStyle>
          <a:p>
            <a:pPr>
              <a:lnSpc>
                <a:spcPct val="160000"/>
              </a:lnSpc>
            </a:pPr>
            <a:r>
              <a:rPr lang="en-US" sz="2500" b="0" i="0" dirty="0">
                <a:latin typeface="Lato" panose="020F0502020204030203" pitchFamily="34" charset="0"/>
              </a:rPr>
              <a:t>While many communities have seen clinic closures due to the pandemic, the safety net partners in Duval County have continued to adapt and collaborate to see both existing and new patients </a:t>
            </a:r>
            <a:endParaRPr lang="en-US" i="0" dirty="0">
              <a:solidFill>
                <a:schemeClr val="tx1">
                  <a:lumMod val="50000"/>
                  <a:lumOff val="50000"/>
                </a:schemeClr>
              </a:solidFill>
              <a:latin typeface="Lato" panose="020F0502020204030203" pitchFamily="34" charset="0"/>
            </a:endParaRPr>
          </a:p>
        </p:txBody>
      </p:sp>
      <p:sp>
        <p:nvSpPr>
          <p:cNvPr id="13" name="Footer Placeholder 1">
            <a:extLst>
              <a:ext uri="{FF2B5EF4-FFF2-40B4-BE49-F238E27FC236}">
                <a16:creationId xmlns:a16="http://schemas.microsoft.com/office/drawing/2014/main" xmlns="" id="{AF853B73-6AE7-4400-844B-91E35AF6D504}"/>
              </a:ext>
            </a:extLst>
          </p:cNvPr>
          <p:cNvSpPr>
            <a:spLocks noGrp="1"/>
          </p:cNvSpPr>
          <p:nvPr>
            <p:ph type="ftr" sz="quarter" idx="11"/>
          </p:nvPr>
        </p:nvSpPr>
        <p:spPr>
          <a:xfrm>
            <a:off x="229134" y="6314480"/>
            <a:ext cx="4419066" cy="365125"/>
          </a:xfrm>
        </p:spPr>
        <p:txBody>
          <a:bodyPr/>
          <a:lstStyle/>
          <a:p>
            <a:pPr algn="l"/>
            <a:r>
              <a:rPr lang="en-US" dirty="0">
                <a:solidFill>
                  <a:srgbClr val="656567"/>
                </a:solidFill>
              </a:rPr>
              <a:t>JaxCareConnect: Presentation to the City of Jacksonville Social Justice and Community Investment Committee 10/28/2020  </a:t>
            </a:r>
          </a:p>
        </p:txBody>
      </p:sp>
    </p:spTree>
    <p:extLst>
      <p:ext uri="{BB962C8B-B14F-4D97-AF65-F5344CB8AC3E}">
        <p14:creationId xmlns:p14="http://schemas.microsoft.com/office/powerpoint/2010/main" val="4001677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a:solidFill>
                  <a:srgbClr val="656567"/>
                </a:solidFill>
              </a:rPr>
              <a:t>Page </a:t>
            </a:r>
            <a:fld id="{D92D2A80-12C2-4849-9F83-D65CB3932026}" type="slidenum">
              <a:rPr lang="en-US" smtClean="0">
                <a:solidFill>
                  <a:srgbClr val="656567"/>
                </a:solidFill>
              </a:rPr>
              <a:pPr/>
              <a:t>9</a:t>
            </a:fld>
            <a:endParaRPr lang="en-US" dirty="0">
              <a:solidFill>
                <a:srgbClr val="656567"/>
              </a:solidFill>
            </a:endParaRPr>
          </a:p>
        </p:txBody>
      </p:sp>
      <p:sp>
        <p:nvSpPr>
          <p:cNvPr id="4" name="Title 3"/>
          <p:cNvSpPr>
            <a:spLocks noGrp="1"/>
          </p:cNvSpPr>
          <p:nvPr>
            <p:ph type="ctrTitle"/>
          </p:nvPr>
        </p:nvSpPr>
        <p:spPr>
          <a:xfrm>
            <a:off x="304800" y="557336"/>
            <a:ext cx="8254457" cy="501238"/>
          </a:xfrm>
        </p:spPr>
        <p:txBody>
          <a:bodyPr>
            <a:normAutofit/>
          </a:bodyPr>
          <a:lstStyle/>
          <a:p>
            <a:r>
              <a:rPr lang="en-US" dirty="0"/>
              <a:t>JaxCareConnect Initial Partners &amp; Connections:</a:t>
            </a:r>
          </a:p>
        </p:txBody>
      </p:sp>
      <p:sp>
        <p:nvSpPr>
          <p:cNvPr id="25" name="Rectangle 17">
            <a:extLst>
              <a:ext uri="{FF2B5EF4-FFF2-40B4-BE49-F238E27FC236}">
                <a16:creationId xmlns:a16="http://schemas.microsoft.com/office/drawing/2014/main" xmlns="" id="{6150623D-294B-443C-9526-C07F61642F6F}"/>
              </a:ext>
            </a:extLst>
          </p:cNvPr>
          <p:cNvSpPr>
            <a:spLocks noChangeArrowheads="1"/>
          </p:cNvSpPr>
          <p:nvPr/>
        </p:nvSpPr>
        <p:spPr bwMode="auto">
          <a:xfrm>
            <a:off x="1987550" y="2273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5" name="Picture 14" descr="A picture containing game&#10;&#10;Description automatically generated">
            <a:extLst>
              <a:ext uri="{FF2B5EF4-FFF2-40B4-BE49-F238E27FC236}">
                <a16:creationId xmlns:a16="http://schemas.microsoft.com/office/drawing/2014/main" xmlns="" id="{50F89AC3-301C-4CC2-AEAB-B6FEB29EF8BD}"/>
              </a:ext>
            </a:extLst>
          </p:cNvPr>
          <p:cNvPicPr>
            <a:picLocks noChangeAspect="1"/>
          </p:cNvPicPr>
          <p:nvPr/>
        </p:nvPicPr>
        <p:blipFill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l="2286" t="7397" r="7623"/>
          <a:stretch/>
        </p:blipFill>
        <p:spPr>
          <a:xfrm>
            <a:off x="1987550" y="905244"/>
            <a:ext cx="5099050" cy="53639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pic>
      <p:sp>
        <p:nvSpPr>
          <p:cNvPr id="7" name="Footer Placeholder 1">
            <a:extLst>
              <a:ext uri="{FF2B5EF4-FFF2-40B4-BE49-F238E27FC236}">
                <a16:creationId xmlns:a16="http://schemas.microsoft.com/office/drawing/2014/main" xmlns="" id="{069B21EF-3043-42EB-A9D3-364CD09E9D76}"/>
              </a:ext>
            </a:extLst>
          </p:cNvPr>
          <p:cNvSpPr>
            <a:spLocks noGrp="1"/>
          </p:cNvSpPr>
          <p:nvPr>
            <p:ph type="ftr" sz="quarter" idx="11"/>
          </p:nvPr>
        </p:nvSpPr>
        <p:spPr>
          <a:xfrm>
            <a:off x="229134" y="6314480"/>
            <a:ext cx="4419066" cy="365125"/>
          </a:xfrm>
        </p:spPr>
        <p:txBody>
          <a:bodyPr/>
          <a:lstStyle/>
          <a:p>
            <a:pPr algn="l"/>
            <a:r>
              <a:rPr lang="en-US" dirty="0">
                <a:solidFill>
                  <a:srgbClr val="656567"/>
                </a:solidFill>
              </a:rPr>
              <a:t>JaxCareConnect: Presentation to the City of Jacksonville Social Justice and Community Investment Committee 10/28/2020  </a:t>
            </a:r>
          </a:p>
        </p:txBody>
      </p:sp>
    </p:spTree>
    <p:extLst>
      <p:ext uri="{BB962C8B-B14F-4D97-AF65-F5344CB8AC3E}">
        <p14:creationId xmlns:p14="http://schemas.microsoft.com/office/powerpoint/2010/main" val="30775067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48481030b1817671583c52b67fc614912261a90"/>
</p:tagLst>
</file>

<file path=ppt/theme/theme1.xml><?xml version="1.0" encoding="utf-8"?>
<a:theme xmlns:a="http://schemas.openxmlformats.org/drawingml/2006/main" name="Office Theme">
  <a:themeElements>
    <a:clrScheme name="YMCA 01">
      <a:dk1>
        <a:sysClr val="windowText" lastClr="000000"/>
      </a:dk1>
      <a:lt1>
        <a:sysClr val="window" lastClr="FFFFFF"/>
      </a:lt1>
      <a:dk2>
        <a:srgbClr val="656567"/>
      </a:dk2>
      <a:lt2>
        <a:srgbClr val="EEECE1"/>
      </a:lt2>
      <a:accent1>
        <a:srgbClr val="5D196F"/>
      </a:accent1>
      <a:accent2>
        <a:srgbClr val="6AB634"/>
      </a:accent2>
      <a:accent3>
        <a:srgbClr val="D22525"/>
      </a:accent3>
      <a:accent4>
        <a:srgbClr val="EB8E27"/>
      </a:accent4>
      <a:accent5>
        <a:srgbClr val="326E9D"/>
      </a:accent5>
      <a:accent6>
        <a:srgbClr val="656567"/>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24890</TotalTime>
  <Words>1592</Words>
  <Application>Microsoft Office PowerPoint</Application>
  <PresentationFormat>On-screen Show (4:3)</PresentationFormat>
  <Paragraphs>197</Paragraphs>
  <Slides>18</Slides>
  <Notes>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JaxCareConnect Doing Greater Good. Together.  Creating a Primary Health Care Safety Net System  for Duval County  </vt:lpstr>
      <vt:lpstr>PowerPoint Presentation</vt:lpstr>
      <vt:lpstr>The problem we want to solve...</vt:lpstr>
      <vt:lpstr>As a result…</vt:lpstr>
      <vt:lpstr>And Includes Impacts to the Community:</vt:lpstr>
      <vt:lpstr>This experience is further confirmed by . . .</vt:lpstr>
      <vt:lpstr>PowerPoint Presentation</vt:lpstr>
      <vt:lpstr>PowerPoint Presentation</vt:lpstr>
      <vt:lpstr>JaxCareConnect Initial Partners &amp; Connections:</vt:lpstr>
      <vt:lpstr>Identified Shared Services to Capture 2,000 Patients:</vt:lpstr>
      <vt:lpstr>Integrated Intake and Referral</vt:lpstr>
      <vt:lpstr>JaxCareConnect Administrator</vt:lpstr>
      <vt:lpstr>Patient Care Advocates </vt:lpstr>
      <vt:lpstr>Why this solution? For up to 2,000 Uninsured Neighbors:</vt:lpstr>
      <vt:lpstr>Evaluation and Metrics</vt:lpstr>
      <vt:lpstr>JaxCareConnect Immediate Action Plan:  Infrastructure Build and Prepare for Community Launch  (August 2020 – January 2021)</vt:lpstr>
      <vt:lpstr>Secured Funding Partners for JaxCareConnect Pilot Workplan: </vt:lpstr>
      <vt:lpstr>How Can We Accelerate Year 1 Successes to Serve More Patients in Years to Come?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admin</dc:creator>
  <cp:lastModifiedBy>Administrator</cp:lastModifiedBy>
  <cp:revision>201</cp:revision>
  <dcterms:created xsi:type="dcterms:W3CDTF">2015-10-14T18:21:10Z</dcterms:created>
  <dcterms:modified xsi:type="dcterms:W3CDTF">2020-11-02T19:14:15Z</dcterms:modified>
</cp:coreProperties>
</file>